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303" r:id="rId4"/>
    <p:sldId id="304" r:id="rId5"/>
    <p:sldId id="296" r:id="rId6"/>
    <p:sldId id="300" r:id="rId7"/>
    <p:sldId id="301" r:id="rId8"/>
    <p:sldId id="299" r:id="rId9"/>
    <p:sldId id="295" r:id="rId10"/>
    <p:sldId id="285" r:id="rId11"/>
    <p:sldId id="302" r:id="rId12"/>
    <p:sldId id="267" r:id="rId13"/>
    <p:sldId id="263" r:id="rId14"/>
    <p:sldId id="279" r:id="rId15"/>
    <p:sldId id="281" r:id="rId16"/>
    <p:sldId id="269" r:id="rId17"/>
    <p:sldId id="270" r:id="rId18"/>
    <p:sldId id="292" r:id="rId19"/>
    <p:sldId id="293" r:id="rId20"/>
    <p:sldId id="291" r:id="rId21"/>
    <p:sldId id="284" r:id="rId22"/>
    <p:sldId id="286" r:id="rId23"/>
    <p:sldId id="287" r:id="rId24"/>
    <p:sldId id="288" r:id="rId25"/>
  </p:sldIdLst>
  <p:sldSz cx="9144000" cy="6858000" type="screen4x3"/>
  <p:notesSz cx="6888163" cy="100203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48" autoAdjust="0"/>
    <p:restoredTop sz="94660"/>
  </p:normalViewPr>
  <p:slideViewPr>
    <p:cSldViewPr>
      <p:cViewPr varScale="1">
        <p:scale>
          <a:sx n="109" d="100"/>
          <a:sy n="109" d="100"/>
        </p:scale>
        <p:origin x="-90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3" y="274639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CDD9-5DEA-4AD7-B14C-AB14456CE6E4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4.wmf"/><Relationship Id="rId7" Type="http://schemas.openxmlformats.org/officeDocument/2006/relationships/image" Target="../media/image3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4.png"/><Relationship Id="rId18" Type="http://schemas.openxmlformats.org/officeDocument/2006/relationships/image" Target="../media/image19.emf"/><Relationship Id="rId3" Type="http://schemas.openxmlformats.org/officeDocument/2006/relationships/image" Target="../media/image10.png"/><Relationship Id="rId21" Type="http://schemas.openxmlformats.org/officeDocument/2006/relationships/image" Target="../media/image22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7.emf"/><Relationship Id="rId20" Type="http://schemas.openxmlformats.org/officeDocument/2006/relationships/image" Target="../media/image21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12.jp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16.jpeg"/><Relationship Id="rId10" Type="http://schemas.openxmlformats.org/officeDocument/2006/relationships/image" Target="../media/image4.wmf"/><Relationship Id="rId19" Type="http://schemas.openxmlformats.org/officeDocument/2006/relationships/image" Target="../media/image20.emf"/><Relationship Id="rId4" Type="http://schemas.openxmlformats.org/officeDocument/2006/relationships/image" Target="../media/image11.png"/><Relationship Id="rId9" Type="http://schemas.openxmlformats.org/officeDocument/2006/relationships/image" Target="../media/image2.pn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제안서 표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144016"/>
            <a:ext cx="4848301" cy="652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1756495" y="2618212"/>
          <a:ext cx="5716470" cy="2208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745"/>
                <a:gridCol w="952745"/>
                <a:gridCol w="952745"/>
                <a:gridCol w="952745"/>
                <a:gridCol w="952745"/>
                <a:gridCol w="952745"/>
              </a:tblGrid>
              <a:tr h="552186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</a:tr>
              <a:tr h="552186"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</a:tr>
              <a:tr h="552186"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</a:tr>
              <a:tr h="552186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</a:tr>
            </a:tbl>
          </a:graphicData>
        </a:graphic>
      </p:graphicFrame>
      <p:sp>
        <p:nvSpPr>
          <p:cNvPr id="17461" name="TextBox 2"/>
          <p:cNvSpPr txBox="1">
            <a:spLocks noChangeArrowheads="1"/>
          </p:cNvSpPr>
          <p:nvPr/>
        </p:nvSpPr>
        <p:spPr bwMode="auto">
          <a:xfrm>
            <a:off x="2285984" y="4808294"/>
            <a:ext cx="5715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400" dirty="0" smtClean="0"/>
              <a:t>60%</a:t>
            </a:r>
            <a:endParaRPr lang="ko-KR" altLang="en-US" sz="1400" dirty="0"/>
          </a:p>
        </p:txBody>
      </p:sp>
      <p:sp>
        <p:nvSpPr>
          <p:cNvPr id="17462" name="TextBox 8"/>
          <p:cNvSpPr txBox="1">
            <a:spLocks noChangeArrowheads="1"/>
          </p:cNvSpPr>
          <p:nvPr/>
        </p:nvSpPr>
        <p:spPr bwMode="auto">
          <a:xfrm>
            <a:off x="4341935" y="4850346"/>
            <a:ext cx="59787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dirty="0" smtClean="0"/>
              <a:t>50</a:t>
            </a:r>
            <a:r>
              <a:rPr lang="en-US" altLang="ko-KR" sz="1400" dirty="0"/>
              <a:t>%</a:t>
            </a:r>
            <a:endParaRPr lang="ko-KR" altLang="en-US" sz="1400" dirty="0"/>
          </a:p>
        </p:txBody>
      </p:sp>
      <p:sp>
        <p:nvSpPr>
          <p:cNvPr id="17463" name="TextBox 9"/>
          <p:cNvSpPr txBox="1">
            <a:spLocks noChangeArrowheads="1"/>
          </p:cNvSpPr>
          <p:nvPr/>
        </p:nvSpPr>
        <p:spPr bwMode="auto">
          <a:xfrm>
            <a:off x="6147289" y="4886858"/>
            <a:ext cx="79716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dirty="0" smtClean="0"/>
              <a:t>40%</a:t>
            </a:r>
            <a:endParaRPr lang="ko-KR" altLang="en-US" sz="1400" dirty="0"/>
          </a:p>
        </p:txBody>
      </p:sp>
      <p:sp>
        <p:nvSpPr>
          <p:cNvPr id="17464" name="TextBox 10"/>
          <p:cNvSpPr txBox="1">
            <a:spLocks noChangeArrowheads="1"/>
          </p:cNvSpPr>
          <p:nvPr/>
        </p:nvSpPr>
        <p:spPr bwMode="auto">
          <a:xfrm>
            <a:off x="1115159" y="4231233"/>
            <a:ext cx="61839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dirty="0" smtClean="0">
                <a:solidFill>
                  <a:srgbClr val="00B0F0"/>
                </a:solidFill>
              </a:rPr>
              <a:t>20.0</a:t>
            </a:r>
            <a:endParaRPr lang="ko-KR" altLang="en-US" sz="1400" dirty="0">
              <a:solidFill>
                <a:srgbClr val="00B0F0"/>
              </a:solidFill>
            </a:endParaRPr>
          </a:p>
        </p:txBody>
      </p:sp>
      <p:cxnSp>
        <p:nvCxnSpPr>
          <p:cNvPr id="17467" name="직선 연결선 5"/>
          <p:cNvCxnSpPr>
            <a:cxnSpLocks noChangeShapeType="1"/>
          </p:cNvCxnSpPr>
          <p:nvPr/>
        </p:nvCxnSpPr>
        <p:spPr bwMode="auto">
          <a:xfrm flipV="1">
            <a:off x="2179028" y="2488164"/>
            <a:ext cx="5107616" cy="2166930"/>
          </a:xfrm>
          <a:prstGeom prst="line">
            <a:avLst/>
          </a:prstGeom>
          <a:noFill/>
          <a:ln w="9525" algn="ctr">
            <a:solidFill>
              <a:srgbClr val="7030A0"/>
            </a:solidFill>
            <a:round/>
            <a:headEnd/>
            <a:tailEnd/>
          </a:ln>
        </p:spPr>
      </p:cxnSp>
      <p:cxnSp>
        <p:nvCxnSpPr>
          <p:cNvPr id="17468" name="직선 화살표 연결선 14"/>
          <p:cNvCxnSpPr>
            <a:cxnSpLocks noChangeShapeType="1"/>
          </p:cNvCxnSpPr>
          <p:nvPr/>
        </p:nvCxnSpPr>
        <p:spPr bwMode="auto">
          <a:xfrm>
            <a:off x="3851920" y="4077072"/>
            <a:ext cx="0" cy="7191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69" name="직선 화살표 연결선 16"/>
          <p:cNvCxnSpPr>
            <a:cxnSpLocks noChangeShapeType="1"/>
          </p:cNvCxnSpPr>
          <p:nvPr/>
        </p:nvCxnSpPr>
        <p:spPr bwMode="auto">
          <a:xfrm flipH="1">
            <a:off x="1763688" y="3933056"/>
            <a:ext cx="2160240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7470" name="TextBox 19"/>
          <p:cNvSpPr txBox="1">
            <a:spLocks noChangeArrowheads="1"/>
          </p:cNvSpPr>
          <p:nvPr/>
        </p:nvSpPr>
        <p:spPr bwMode="auto">
          <a:xfrm>
            <a:off x="971600" y="3789040"/>
            <a:ext cx="819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23.3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720" y="127383"/>
            <a:ext cx="8643998" cy="16312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품질관리실에서 시험배치로 구한 </a:t>
            </a:r>
            <a:r>
              <a:rPr lang="en-US" altLang="ko-KR" sz="2000" b="1" dirty="0" smtClean="0">
                <a:solidFill>
                  <a:schemeClr val="bg1"/>
                </a:solidFill>
                <a:latin typeface="+mn-ea"/>
                <a:ea typeface="+mn-ea"/>
              </a:rPr>
              <a:t>W/C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비 관계식을 구 할 때 사용한 원재료와 실제 </a:t>
            </a:r>
            <a:r>
              <a:rPr lang="en-US" altLang="ko-KR" sz="2000" b="1" dirty="0" smtClean="0">
                <a:solidFill>
                  <a:schemeClr val="bg1"/>
                </a:solidFill>
                <a:latin typeface="+mn-ea"/>
                <a:ea typeface="+mn-ea"/>
              </a:rPr>
              <a:t>B/P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에서 생산할때 사용하는 원재료는 서로 다르기 때문에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  <a:ea typeface="+mn-ea"/>
              </a:rPr>
              <a:t>판넬과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  <a:ea typeface="+mn-ea"/>
              </a:rPr>
              <a:t>스마트폰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을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연동하여 얻은 실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계량값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및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표면수와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실제 측정한 모래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표면수와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물값 차이를 보정하여 구한 </a:t>
            </a:r>
            <a:r>
              <a:rPr lang="en-US" altLang="ko-KR" sz="2000" b="1" dirty="0" smtClean="0">
                <a:solidFill>
                  <a:schemeClr val="bg1"/>
                </a:solidFill>
                <a:latin typeface="+mn-ea"/>
                <a:ea typeface="+mn-ea"/>
              </a:rPr>
              <a:t>W/C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비와 현장에서 채취한 </a:t>
            </a:r>
            <a:r>
              <a:rPr lang="en-US" altLang="ko-KR" sz="2000" b="1" dirty="0" smtClean="0">
                <a:solidFill>
                  <a:schemeClr val="bg1"/>
                </a:solidFill>
                <a:latin typeface="+mn-ea"/>
                <a:ea typeface="+mn-ea"/>
              </a:rPr>
              <a:t>28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일강도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값으로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통계처리한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값을 사용하는 것이 품질관리의 핵심입니다</a:t>
            </a:r>
            <a:endParaRPr lang="en-US" altLang="ko-KR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7507" name="직사각형 23"/>
          <p:cNvSpPr>
            <a:spLocks noChangeArrowheads="1"/>
          </p:cNvSpPr>
          <p:nvPr/>
        </p:nvSpPr>
        <p:spPr bwMode="auto">
          <a:xfrm>
            <a:off x="3779912" y="3933056"/>
            <a:ext cx="133350" cy="144462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7508" name="TextBox 29"/>
          <p:cNvSpPr txBox="1">
            <a:spLocks noChangeArrowheads="1"/>
          </p:cNvSpPr>
          <p:nvPr/>
        </p:nvSpPr>
        <p:spPr bwMode="auto">
          <a:xfrm>
            <a:off x="3491880" y="4829404"/>
            <a:ext cx="7140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solidFill>
                  <a:srgbClr val="002060"/>
                </a:solidFill>
              </a:rPr>
              <a:t>53.3</a:t>
            </a:r>
            <a:r>
              <a:rPr lang="en-US" altLang="ko-KR" sz="1400" dirty="0">
                <a:solidFill>
                  <a:srgbClr val="002060"/>
                </a:solidFill>
              </a:rPr>
              <a:t>%</a:t>
            </a:r>
            <a:endParaRPr lang="ko-KR" altLang="en-US" sz="1400" dirty="0">
              <a:solidFill>
                <a:srgbClr val="002060"/>
              </a:solidFill>
            </a:endParaRPr>
          </a:p>
        </p:txBody>
      </p:sp>
      <p:cxnSp>
        <p:nvCxnSpPr>
          <p:cNvPr id="17509" name="직선 화살표 연결선 16"/>
          <p:cNvCxnSpPr>
            <a:cxnSpLocks noChangeShapeType="1"/>
          </p:cNvCxnSpPr>
          <p:nvPr/>
        </p:nvCxnSpPr>
        <p:spPr bwMode="auto">
          <a:xfrm flipH="1">
            <a:off x="1780443" y="4448719"/>
            <a:ext cx="996462" cy="0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17510" name="직선 화살표 연결선 14"/>
          <p:cNvCxnSpPr>
            <a:cxnSpLocks noChangeShapeType="1"/>
          </p:cNvCxnSpPr>
          <p:nvPr/>
        </p:nvCxnSpPr>
        <p:spPr bwMode="auto">
          <a:xfrm>
            <a:off x="2710962" y="4448719"/>
            <a:ext cx="0" cy="431800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17511" name="직선 화살표 연결선 16"/>
          <p:cNvCxnSpPr>
            <a:cxnSpLocks noChangeShapeType="1"/>
          </p:cNvCxnSpPr>
          <p:nvPr/>
        </p:nvCxnSpPr>
        <p:spPr bwMode="auto">
          <a:xfrm flipH="1">
            <a:off x="1749670" y="3656558"/>
            <a:ext cx="2822331" cy="7937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17512" name="직선 화살표 연결선 14"/>
          <p:cNvCxnSpPr>
            <a:cxnSpLocks noChangeShapeType="1"/>
          </p:cNvCxnSpPr>
          <p:nvPr/>
        </p:nvCxnSpPr>
        <p:spPr bwMode="auto">
          <a:xfrm>
            <a:off x="4642338" y="3664494"/>
            <a:ext cx="0" cy="1143000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17513" name="직선 화살표 연결선 27"/>
          <p:cNvCxnSpPr>
            <a:cxnSpLocks noChangeShapeType="1"/>
          </p:cNvCxnSpPr>
          <p:nvPr/>
        </p:nvCxnSpPr>
        <p:spPr bwMode="auto">
          <a:xfrm flipH="1" flipV="1">
            <a:off x="1737946" y="2808832"/>
            <a:ext cx="4882662" cy="17462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17514" name="직선 화살표 연결선 22"/>
          <p:cNvCxnSpPr>
            <a:cxnSpLocks noChangeShapeType="1"/>
          </p:cNvCxnSpPr>
          <p:nvPr/>
        </p:nvCxnSpPr>
        <p:spPr bwMode="auto">
          <a:xfrm>
            <a:off x="6566389" y="2864394"/>
            <a:ext cx="0" cy="1943100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sp>
        <p:nvSpPr>
          <p:cNvPr id="17515" name="TextBox 11"/>
          <p:cNvSpPr txBox="1">
            <a:spLocks noChangeArrowheads="1"/>
          </p:cNvSpPr>
          <p:nvPr/>
        </p:nvSpPr>
        <p:spPr bwMode="auto">
          <a:xfrm>
            <a:off x="1014046" y="3461294"/>
            <a:ext cx="75174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dirty="0">
                <a:solidFill>
                  <a:srgbClr val="00B0F0"/>
                </a:solidFill>
              </a:rPr>
              <a:t>25.0</a:t>
            </a:r>
            <a:endParaRPr lang="ko-KR" altLang="en-US" sz="1600" dirty="0">
              <a:solidFill>
                <a:srgbClr val="00B0F0"/>
              </a:solidFill>
            </a:endParaRPr>
          </a:p>
        </p:txBody>
      </p:sp>
      <p:sp>
        <p:nvSpPr>
          <p:cNvPr id="17516" name="TextBox 11"/>
          <p:cNvSpPr txBox="1">
            <a:spLocks noChangeArrowheads="1"/>
          </p:cNvSpPr>
          <p:nvPr/>
        </p:nvSpPr>
        <p:spPr bwMode="auto">
          <a:xfrm>
            <a:off x="983274" y="2648494"/>
            <a:ext cx="75027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dirty="0">
                <a:solidFill>
                  <a:srgbClr val="00B0F0"/>
                </a:solidFill>
              </a:rPr>
              <a:t>33.0</a:t>
            </a:r>
            <a:endParaRPr lang="ko-KR" altLang="en-US" sz="1600" dirty="0">
              <a:solidFill>
                <a:srgbClr val="00B0F0"/>
              </a:solidFill>
            </a:endParaRPr>
          </a:p>
        </p:txBody>
      </p:sp>
      <p:sp>
        <p:nvSpPr>
          <p:cNvPr id="17517" name="타원 50"/>
          <p:cNvSpPr>
            <a:spLocks noChangeArrowheads="1"/>
          </p:cNvSpPr>
          <p:nvPr/>
        </p:nvSpPr>
        <p:spPr bwMode="auto">
          <a:xfrm>
            <a:off x="2645020" y="4375695"/>
            <a:ext cx="131885" cy="1444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7518" name="타원 52"/>
          <p:cNvSpPr>
            <a:spLocks noChangeArrowheads="1"/>
          </p:cNvSpPr>
          <p:nvPr/>
        </p:nvSpPr>
        <p:spPr bwMode="auto">
          <a:xfrm>
            <a:off x="4572001" y="3567658"/>
            <a:ext cx="133350" cy="14287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7519" name="타원 53"/>
          <p:cNvSpPr>
            <a:spLocks noChangeArrowheads="1"/>
          </p:cNvSpPr>
          <p:nvPr/>
        </p:nvSpPr>
        <p:spPr bwMode="auto">
          <a:xfrm>
            <a:off x="6479931" y="2711995"/>
            <a:ext cx="133350" cy="14287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7520" name="TextBox 31"/>
          <p:cNvSpPr txBox="1">
            <a:spLocks noChangeArrowheads="1"/>
          </p:cNvSpPr>
          <p:nvPr/>
        </p:nvSpPr>
        <p:spPr bwMode="auto">
          <a:xfrm>
            <a:off x="107504" y="3789040"/>
            <a:ext cx="9028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목표강도</a:t>
            </a:r>
          </a:p>
        </p:txBody>
      </p:sp>
      <p:cxnSp>
        <p:nvCxnSpPr>
          <p:cNvPr id="35" name="직선 연결선 5"/>
          <p:cNvCxnSpPr>
            <a:cxnSpLocks noChangeShapeType="1"/>
          </p:cNvCxnSpPr>
          <p:nvPr/>
        </p:nvCxnSpPr>
        <p:spPr bwMode="auto">
          <a:xfrm flipV="1">
            <a:off x="2051720" y="2636912"/>
            <a:ext cx="4248472" cy="1656184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40" name="TextBox 31"/>
          <p:cNvSpPr txBox="1">
            <a:spLocks noChangeArrowheads="1"/>
          </p:cNvSpPr>
          <p:nvPr/>
        </p:nvSpPr>
        <p:spPr bwMode="auto">
          <a:xfrm>
            <a:off x="7215206" y="2285992"/>
            <a:ext cx="16995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 dirty="0" smtClean="0">
                <a:solidFill>
                  <a:srgbClr val="0070C0"/>
                </a:solidFill>
              </a:rPr>
              <a:t>맞는 </a:t>
            </a:r>
            <a:r>
              <a:rPr lang="en-US" altLang="ko-KR" sz="1400" b="1" dirty="0" smtClean="0">
                <a:solidFill>
                  <a:srgbClr val="0070C0"/>
                </a:solidFill>
              </a:rPr>
              <a:t>W/C</a:t>
            </a:r>
            <a:r>
              <a:rPr lang="ko-KR" altLang="en-US" sz="1400" b="1" dirty="0" err="1" smtClean="0">
                <a:solidFill>
                  <a:srgbClr val="0070C0"/>
                </a:solidFill>
              </a:rPr>
              <a:t>비관계식</a:t>
            </a:r>
            <a:endParaRPr lang="ko-KR" altLang="en-US" sz="1400" b="1" dirty="0">
              <a:solidFill>
                <a:srgbClr val="0070C0"/>
              </a:solidFill>
            </a:endParaRPr>
          </a:p>
        </p:txBody>
      </p:sp>
      <p:sp>
        <p:nvSpPr>
          <p:cNvPr id="41" name="TextBox 31"/>
          <p:cNvSpPr txBox="1">
            <a:spLocks noChangeArrowheads="1"/>
          </p:cNvSpPr>
          <p:nvPr/>
        </p:nvSpPr>
        <p:spPr bwMode="auto">
          <a:xfrm>
            <a:off x="4714876" y="2285992"/>
            <a:ext cx="16995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 dirty="0" smtClean="0">
                <a:solidFill>
                  <a:srgbClr val="FF0000"/>
                </a:solidFill>
              </a:rPr>
              <a:t>틀린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W/C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비관계식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3" name="직선 화살표 연결선 16"/>
          <p:cNvCxnSpPr>
            <a:cxnSpLocks noChangeShapeType="1"/>
          </p:cNvCxnSpPr>
          <p:nvPr/>
        </p:nvCxnSpPr>
        <p:spPr bwMode="auto">
          <a:xfrm rot="10800000">
            <a:off x="1763688" y="3933056"/>
            <a:ext cx="1357322" cy="15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5" name="직선 화살표 연결선 14"/>
          <p:cNvCxnSpPr>
            <a:cxnSpLocks noChangeShapeType="1"/>
            <a:stCxn id="47" idx="2"/>
          </p:cNvCxnSpPr>
          <p:nvPr/>
        </p:nvCxnSpPr>
        <p:spPr bwMode="auto">
          <a:xfrm>
            <a:off x="2982491" y="4005510"/>
            <a:ext cx="5333" cy="790699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6" name="TextBox 29"/>
          <p:cNvSpPr txBox="1">
            <a:spLocks noChangeArrowheads="1"/>
          </p:cNvSpPr>
          <p:nvPr/>
        </p:nvSpPr>
        <p:spPr bwMode="auto">
          <a:xfrm>
            <a:off x="2714988" y="4823593"/>
            <a:ext cx="7140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solidFill>
                  <a:srgbClr val="FF0000"/>
                </a:solidFill>
              </a:rPr>
              <a:t>58.5%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47" name="직사각형 23"/>
          <p:cNvSpPr>
            <a:spLocks noChangeArrowheads="1"/>
          </p:cNvSpPr>
          <p:nvPr/>
        </p:nvSpPr>
        <p:spPr bwMode="auto">
          <a:xfrm>
            <a:off x="2915816" y="3861048"/>
            <a:ext cx="133350" cy="144462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1142976" y="5429264"/>
            <a:ext cx="7455887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W/C</a:t>
            </a:r>
            <a:r>
              <a:rPr lang="ko-KR" altLang="en-US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비관계식이</a:t>
            </a:r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틀리면 동일한 목표강도에 대한 </a:t>
            </a:r>
            <a:r>
              <a:rPr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W/C%</a:t>
            </a:r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비가 틀려 진다</a:t>
            </a:r>
            <a:r>
              <a:rPr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. 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따라서 목표강도가 틀려짐으로 품질불량의 근본원인이 된다</a:t>
            </a:r>
            <a:endParaRPr lang="ko-KR" altLang="en-US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49" name="직선 화살표 연결선 16"/>
          <p:cNvCxnSpPr>
            <a:cxnSpLocks noChangeShapeType="1"/>
          </p:cNvCxnSpPr>
          <p:nvPr/>
        </p:nvCxnSpPr>
        <p:spPr bwMode="auto">
          <a:xfrm rot="16200000" flipH="1">
            <a:off x="571472" y="4214818"/>
            <a:ext cx="1285884" cy="114300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4" name="직선 화살표 연결선 16"/>
          <p:cNvCxnSpPr>
            <a:cxnSpLocks noChangeShapeType="1"/>
          </p:cNvCxnSpPr>
          <p:nvPr/>
        </p:nvCxnSpPr>
        <p:spPr bwMode="auto">
          <a:xfrm>
            <a:off x="3071802" y="5059932"/>
            <a:ext cx="571504" cy="36933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7" name="직선 화살표 연결선 14"/>
          <p:cNvCxnSpPr>
            <a:cxnSpLocks noChangeShapeType="1"/>
          </p:cNvCxnSpPr>
          <p:nvPr/>
        </p:nvCxnSpPr>
        <p:spPr bwMode="auto">
          <a:xfrm>
            <a:off x="3857620" y="5059932"/>
            <a:ext cx="571504" cy="369332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표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654538"/>
              </p:ext>
            </p:extLst>
          </p:nvPr>
        </p:nvGraphicFramePr>
        <p:xfrm>
          <a:off x="948798" y="663023"/>
          <a:ext cx="7583640" cy="2232246"/>
        </p:xfrm>
        <a:graphic>
          <a:graphicData uri="http://schemas.openxmlformats.org/drawingml/2006/table">
            <a:tbl>
              <a:tblPr/>
              <a:tblGrid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</a:tblGrid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3" name="다이아몬드 72"/>
          <p:cNvSpPr/>
          <p:nvPr/>
        </p:nvSpPr>
        <p:spPr>
          <a:xfrm>
            <a:off x="1145212" y="192297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다이아몬드 74"/>
          <p:cNvSpPr/>
          <p:nvPr/>
        </p:nvSpPr>
        <p:spPr>
          <a:xfrm>
            <a:off x="1399376" y="123908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다이아몬드 75"/>
          <p:cNvSpPr/>
          <p:nvPr/>
        </p:nvSpPr>
        <p:spPr>
          <a:xfrm>
            <a:off x="1632411" y="161291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다이아몬드 76"/>
          <p:cNvSpPr/>
          <p:nvPr/>
        </p:nvSpPr>
        <p:spPr>
          <a:xfrm>
            <a:off x="1897884" y="80799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다이아몬드 77"/>
          <p:cNvSpPr/>
          <p:nvPr/>
        </p:nvSpPr>
        <p:spPr>
          <a:xfrm>
            <a:off x="2159542" y="192297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다이아몬드 103"/>
          <p:cNvSpPr/>
          <p:nvPr/>
        </p:nvSpPr>
        <p:spPr>
          <a:xfrm>
            <a:off x="2411760" y="181282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다이아몬드 104"/>
          <p:cNvSpPr/>
          <p:nvPr/>
        </p:nvSpPr>
        <p:spPr>
          <a:xfrm>
            <a:off x="2898959" y="199498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다이아몬드 105"/>
          <p:cNvSpPr/>
          <p:nvPr/>
        </p:nvSpPr>
        <p:spPr>
          <a:xfrm>
            <a:off x="3167654" y="159912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다이아몬드 106"/>
          <p:cNvSpPr/>
          <p:nvPr/>
        </p:nvSpPr>
        <p:spPr>
          <a:xfrm>
            <a:off x="3426090" y="185096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다이아몬드 107"/>
          <p:cNvSpPr/>
          <p:nvPr/>
        </p:nvSpPr>
        <p:spPr>
          <a:xfrm>
            <a:off x="3665492" y="123908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다이아몬드 108"/>
          <p:cNvSpPr/>
          <p:nvPr/>
        </p:nvSpPr>
        <p:spPr>
          <a:xfrm>
            <a:off x="4178092" y="149092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다이아몬드 109"/>
          <p:cNvSpPr/>
          <p:nvPr/>
        </p:nvSpPr>
        <p:spPr>
          <a:xfrm>
            <a:off x="4425641" y="235502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다이아몬드 110"/>
          <p:cNvSpPr/>
          <p:nvPr/>
        </p:nvSpPr>
        <p:spPr>
          <a:xfrm>
            <a:off x="4679822" y="142866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다이아몬드 111"/>
          <p:cNvSpPr/>
          <p:nvPr/>
        </p:nvSpPr>
        <p:spPr>
          <a:xfrm>
            <a:off x="4932040" y="1868872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다이아몬드 112"/>
          <p:cNvSpPr/>
          <p:nvPr/>
        </p:nvSpPr>
        <p:spPr>
          <a:xfrm>
            <a:off x="5419239" y="1936762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다이아몬드 113"/>
          <p:cNvSpPr/>
          <p:nvPr/>
        </p:nvSpPr>
        <p:spPr>
          <a:xfrm>
            <a:off x="5692189" y="224487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다이아몬드 114"/>
          <p:cNvSpPr/>
          <p:nvPr/>
        </p:nvSpPr>
        <p:spPr>
          <a:xfrm>
            <a:off x="5946370" y="192297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다이아몬드 115"/>
          <p:cNvSpPr/>
          <p:nvPr/>
        </p:nvSpPr>
        <p:spPr>
          <a:xfrm>
            <a:off x="6219717" y="1527119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다이아몬드 116"/>
          <p:cNvSpPr/>
          <p:nvPr/>
        </p:nvSpPr>
        <p:spPr>
          <a:xfrm>
            <a:off x="6706916" y="82203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8" name="다이아몬드 117"/>
          <p:cNvSpPr/>
          <p:nvPr/>
        </p:nvSpPr>
        <p:spPr>
          <a:xfrm>
            <a:off x="6979866" y="1869252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다이아몬드 118"/>
          <p:cNvSpPr/>
          <p:nvPr/>
        </p:nvSpPr>
        <p:spPr>
          <a:xfrm>
            <a:off x="7234047" y="158122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다이아몬드 119"/>
          <p:cNvSpPr/>
          <p:nvPr/>
        </p:nvSpPr>
        <p:spPr>
          <a:xfrm>
            <a:off x="7452320" y="1868872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다이아몬드 120"/>
          <p:cNvSpPr/>
          <p:nvPr/>
        </p:nvSpPr>
        <p:spPr>
          <a:xfrm>
            <a:off x="7939519" y="1936762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다이아몬드 121"/>
          <p:cNvSpPr/>
          <p:nvPr/>
        </p:nvSpPr>
        <p:spPr>
          <a:xfrm>
            <a:off x="8212469" y="221100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다이아몬드 122"/>
          <p:cNvSpPr/>
          <p:nvPr/>
        </p:nvSpPr>
        <p:spPr>
          <a:xfrm>
            <a:off x="8466650" y="192297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다이아몬드 123"/>
          <p:cNvSpPr/>
          <p:nvPr/>
        </p:nvSpPr>
        <p:spPr>
          <a:xfrm>
            <a:off x="3923928" y="1887159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다이아몬드 124"/>
          <p:cNvSpPr/>
          <p:nvPr/>
        </p:nvSpPr>
        <p:spPr>
          <a:xfrm>
            <a:off x="2627784" y="145511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다이아몬드 125"/>
          <p:cNvSpPr/>
          <p:nvPr/>
        </p:nvSpPr>
        <p:spPr>
          <a:xfrm>
            <a:off x="6439853" y="127722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다이아몬드 126"/>
          <p:cNvSpPr/>
          <p:nvPr/>
        </p:nvSpPr>
        <p:spPr>
          <a:xfrm>
            <a:off x="7663989" y="159912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다이아몬드 127"/>
          <p:cNvSpPr/>
          <p:nvPr/>
        </p:nvSpPr>
        <p:spPr>
          <a:xfrm>
            <a:off x="5183878" y="158106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다이아몬드 128"/>
          <p:cNvSpPr/>
          <p:nvPr/>
        </p:nvSpPr>
        <p:spPr>
          <a:xfrm>
            <a:off x="899592" y="131109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979094" y="1419297"/>
            <a:ext cx="191519" cy="485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/>
          <p:cNvCxnSpPr>
            <a:stCxn id="75" idx="2"/>
            <a:endCxn id="73" idx="0"/>
          </p:cNvCxnSpPr>
          <p:nvPr/>
        </p:nvCxnSpPr>
        <p:spPr>
          <a:xfrm flipH="1">
            <a:off x="1199313" y="1347289"/>
            <a:ext cx="254164" cy="575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/>
          <p:cNvCxnSpPr>
            <a:endCxn id="76" idx="0"/>
          </p:cNvCxnSpPr>
          <p:nvPr/>
        </p:nvCxnSpPr>
        <p:spPr>
          <a:xfrm>
            <a:off x="1453477" y="1365196"/>
            <a:ext cx="233035" cy="247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/>
          <p:cNvCxnSpPr>
            <a:stCxn id="77" idx="2"/>
            <a:endCxn id="76" idx="0"/>
          </p:cNvCxnSpPr>
          <p:nvPr/>
        </p:nvCxnSpPr>
        <p:spPr>
          <a:xfrm flipH="1">
            <a:off x="1686512" y="916195"/>
            <a:ext cx="265473" cy="696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연결선 138"/>
          <p:cNvCxnSpPr>
            <a:stCxn id="77" idx="2"/>
            <a:endCxn id="78" idx="0"/>
          </p:cNvCxnSpPr>
          <p:nvPr/>
        </p:nvCxnSpPr>
        <p:spPr>
          <a:xfrm>
            <a:off x="1951985" y="916195"/>
            <a:ext cx="261658" cy="1006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연결선 141"/>
          <p:cNvCxnSpPr>
            <a:stCxn id="78" idx="3"/>
          </p:cNvCxnSpPr>
          <p:nvPr/>
        </p:nvCxnSpPr>
        <p:spPr>
          <a:xfrm flipV="1">
            <a:off x="2267744" y="1866927"/>
            <a:ext cx="194818" cy="110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연결선 146"/>
          <p:cNvCxnSpPr>
            <a:endCxn id="104" idx="0"/>
          </p:cNvCxnSpPr>
          <p:nvPr/>
        </p:nvCxnSpPr>
        <p:spPr>
          <a:xfrm flipH="1">
            <a:off x="2465861" y="1527119"/>
            <a:ext cx="216024" cy="285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직선 연결선 154"/>
          <p:cNvCxnSpPr>
            <a:stCxn id="125" idx="2"/>
            <a:endCxn id="105" idx="0"/>
          </p:cNvCxnSpPr>
          <p:nvPr/>
        </p:nvCxnSpPr>
        <p:spPr>
          <a:xfrm>
            <a:off x="2681885" y="1563313"/>
            <a:ext cx="271175" cy="431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직선 연결선 157"/>
          <p:cNvCxnSpPr>
            <a:stCxn id="106" idx="2"/>
          </p:cNvCxnSpPr>
          <p:nvPr/>
        </p:nvCxnSpPr>
        <p:spPr>
          <a:xfrm flipH="1">
            <a:off x="2961528" y="1707329"/>
            <a:ext cx="260227" cy="329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직선 연결선 161"/>
          <p:cNvCxnSpPr>
            <a:stCxn id="107" idx="3"/>
            <a:endCxn id="106" idx="3"/>
          </p:cNvCxnSpPr>
          <p:nvPr/>
        </p:nvCxnSpPr>
        <p:spPr>
          <a:xfrm flipH="1" flipV="1">
            <a:off x="3275856" y="1653228"/>
            <a:ext cx="258436" cy="251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연결선 164"/>
          <p:cNvCxnSpPr>
            <a:stCxn id="108" idx="2"/>
            <a:endCxn id="107" idx="0"/>
          </p:cNvCxnSpPr>
          <p:nvPr/>
        </p:nvCxnSpPr>
        <p:spPr>
          <a:xfrm flipH="1">
            <a:off x="3480191" y="1347289"/>
            <a:ext cx="239402" cy="5036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직선 연결선 168"/>
          <p:cNvCxnSpPr>
            <a:stCxn id="108" idx="2"/>
            <a:endCxn id="124" idx="0"/>
          </p:cNvCxnSpPr>
          <p:nvPr/>
        </p:nvCxnSpPr>
        <p:spPr>
          <a:xfrm>
            <a:off x="3719593" y="1347289"/>
            <a:ext cx="258436" cy="539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172"/>
          <p:cNvCxnSpPr>
            <a:stCxn id="109" idx="2"/>
            <a:endCxn id="124" idx="0"/>
          </p:cNvCxnSpPr>
          <p:nvPr/>
        </p:nvCxnSpPr>
        <p:spPr>
          <a:xfrm flipH="1">
            <a:off x="3978029" y="1599127"/>
            <a:ext cx="25416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연결선 177"/>
          <p:cNvCxnSpPr>
            <a:stCxn id="109" idx="2"/>
            <a:endCxn id="110" idx="0"/>
          </p:cNvCxnSpPr>
          <p:nvPr/>
        </p:nvCxnSpPr>
        <p:spPr>
          <a:xfrm>
            <a:off x="4232193" y="1599127"/>
            <a:ext cx="247549" cy="755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연결선 180"/>
          <p:cNvCxnSpPr>
            <a:stCxn id="111" idx="2"/>
            <a:endCxn id="110" idx="0"/>
          </p:cNvCxnSpPr>
          <p:nvPr/>
        </p:nvCxnSpPr>
        <p:spPr>
          <a:xfrm flipH="1">
            <a:off x="4479742" y="1536862"/>
            <a:ext cx="254181" cy="818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직선 연결선 184"/>
          <p:cNvCxnSpPr>
            <a:endCxn id="112" idx="2"/>
          </p:cNvCxnSpPr>
          <p:nvPr/>
        </p:nvCxnSpPr>
        <p:spPr>
          <a:xfrm>
            <a:off x="4725456" y="1536862"/>
            <a:ext cx="260685" cy="440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직선 연결선 189"/>
          <p:cNvCxnSpPr>
            <a:stCxn id="128" idx="2"/>
            <a:endCxn id="112" idx="2"/>
          </p:cNvCxnSpPr>
          <p:nvPr/>
        </p:nvCxnSpPr>
        <p:spPr>
          <a:xfrm flipH="1">
            <a:off x="4986141" y="1689262"/>
            <a:ext cx="251838" cy="287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직선 연결선 193"/>
          <p:cNvCxnSpPr>
            <a:stCxn id="128" idx="2"/>
            <a:endCxn id="113" idx="0"/>
          </p:cNvCxnSpPr>
          <p:nvPr/>
        </p:nvCxnSpPr>
        <p:spPr>
          <a:xfrm>
            <a:off x="5237979" y="1689262"/>
            <a:ext cx="235361" cy="247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직선 연결선 197"/>
          <p:cNvCxnSpPr/>
          <p:nvPr/>
        </p:nvCxnSpPr>
        <p:spPr>
          <a:xfrm>
            <a:off x="5502040" y="2007797"/>
            <a:ext cx="218849" cy="32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직선 연결선 202"/>
          <p:cNvCxnSpPr/>
          <p:nvPr/>
        </p:nvCxnSpPr>
        <p:spPr>
          <a:xfrm flipV="1">
            <a:off x="5774990" y="2031175"/>
            <a:ext cx="200080" cy="267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직선 연결선 205"/>
          <p:cNvCxnSpPr>
            <a:endCxn id="116" idx="2"/>
          </p:cNvCxnSpPr>
          <p:nvPr/>
        </p:nvCxnSpPr>
        <p:spPr>
          <a:xfrm flipV="1">
            <a:off x="6000471" y="1635321"/>
            <a:ext cx="273347" cy="329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직선 연결선 207"/>
          <p:cNvCxnSpPr/>
          <p:nvPr/>
        </p:nvCxnSpPr>
        <p:spPr>
          <a:xfrm flipV="1">
            <a:off x="6302518" y="1385429"/>
            <a:ext cx="166035" cy="195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직선 연결선 217"/>
          <p:cNvCxnSpPr>
            <a:stCxn id="117" idx="2"/>
          </p:cNvCxnSpPr>
          <p:nvPr/>
        </p:nvCxnSpPr>
        <p:spPr>
          <a:xfrm flipH="1">
            <a:off x="6548055" y="930232"/>
            <a:ext cx="212962" cy="34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직선 연결선 221"/>
          <p:cNvCxnSpPr>
            <a:stCxn id="118" idx="1"/>
            <a:endCxn id="117" idx="2"/>
          </p:cNvCxnSpPr>
          <p:nvPr/>
        </p:nvCxnSpPr>
        <p:spPr>
          <a:xfrm flipH="1" flipV="1">
            <a:off x="6761017" y="930232"/>
            <a:ext cx="218849" cy="993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직선 연결선 223"/>
          <p:cNvCxnSpPr>
            <a:stCxn id="119" idx="2"/>
            <a:endCxn id="118" idx="3"/>
          </p:cNvCxnSpPr>
          <p:nvPr/>
        </p:nvCxnSpPr>
        <p:spPr>
          <a:xfrm flipH="1">
            <a:off x="7088068" y="1689422"/>
            <a:ext cx="200080" cy="233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직선 연결선 227"/>
          <p:cNvCxnSpPr>
            <a:stCxn id="119" idx="2"/>
            <a:endCxn id="120" idx="2"/>
          </p:cNvCxnSpPr>
          <p:nvPr/>
        </p:nvCxnSpPr>
        <p:spPr>
          <a:xfrm>
            <a:off x="7288148" y="1689422"/>
            <a:ext cx="218273" cy="287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직선 연결선 231"/>
          <p:cNvCxnSpPr>
            <a:stCxn id="120" idx="3"/>
            <a:endCxn id="127" idx="2"/>
          </p:cNvCxnSpPr>
          <p:nvPr/>
        </p:nvCxnSpPr>
        <p:spPr>
          <a:xfrm flipV="1">
            <a:off x="7560522" y="1707329"/>
            <a:ext cx="157568" cy="21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직선 연결선 235"/>
          <p:cNvCxnSpPr>
            <a:stCxn id="121" idx="0"/>
            <a:endCxn id="127" idx="2"/>
          </p:cNvCxnSpPr>
          <p:nvPr/>
        </p:nvCxnSpPr>
        <p:spPr>
          <a:xfrm flipH="1" flipV="1">
            <a:off x="7718090" y="1707329"/>
            <a:ext cx="275530" cy="229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직선 연결선 240"/>
          <p:cNvCxnSpPr/>
          <p:nvPr/>
        </p:nvCxnSpPr>
        <p:spPr>
          <a:xfrm flipH="1" flipV="1">
            <a:off x="8002746" y="2017766"/>
            <a:ext cx="275530" cy="229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직선 연결선 241"/>
          <p:cNvCxnSpPr>
            <a:stCxn id="123" idx="2"/>
            <a:endCxn id="122" idx="0"/>
          </p:cNvCxnSpPr>
          <p:nvPr/>
        </p:nvCxnSpPr>
        <p:spPr>
          <a:xfrm flipH="1">
            <a:off x="8266570" y="2031175"/>
            <a:ext cx="254181" cy="179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TextBox 244"/>
          <p:cNvSpPr txBox="1"/>
          <p:nvPr/>
        </p:nvSpPr>
        <p:spPr>
          <a:xfrm>
            <a:off x="824495" y="2916477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</a:t>
            </a:r>
            <a:endParaRPr lang="ko-KR" altLang="en-US" sz="900" dirty="0"/>
          </a:p>
        </p:txBody>
      </p:sp>
      <p:sp>
        <p:nvSpPr>
          <p:cNvPr id="246" name="TextBox 245"/>
          <p:cNvSpPr txBox="1"/>
          <p:nvPr/>
        </p:nvSpPr>
        <p:spPr>
          <a:xfrm>
            <a:off x="1835696" y="2920672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5</a:t>
            </a:r>
            <a:endParaRPr lang="ko-KR" altLang="en-US" sz="900" dirty="0"/>
          </a:p>
        </p:txBody>
      </p:sp>
      <p:sp>
        <p:nvSpPr>
          <p:cNvPr id="247" name="TextBox 246"/>
          <p:cNvSpPr txBox="1"/>
          <p:nvPr/>
        </p:nvSpPr>
        <p:spPr>
          <a:xfrm>
            <a:off x="3056743" y="290801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10</a:t>
            </a:r>
            <a:endParaRPr lang="ko-KR" altLang="en-US" sz="900" dirty="0"/>
          </a:p>
        </p:txBody>
      </p:sp>
      <p:sp>
        <p:nvSpPr>
          <p:cNvPr id="248" name="TextBox 247"/>
          <p:cNvSpPr txBox="1"/>
          <p:nvPr/>
        </p:nvSpPr>
        <p:spPr>
          <a:xfrm>
            <a:off x="4300902" y="2903738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15</a:t>
            </a:r>
            <a:endParaRPr lang="ko-KR" altLang="en-US" sz="900" dirty="0"/>
          </a:p>
        </p:txBody>
      </p:sp>
      <p:sp>
        <p:nvSpPr>
          <p:cNvPr id="250" name="TextBox 249"/>
          <p:cNvSpPr txBox="1"/>
          <p:nvPr/>
        </p:nvSpPr>
        <p:spPr>
          <a:xfrm>
            <a:off x="5618252" y="2895271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20</a:t>
            </a:r>
            <a:endParaRPr lang="ko-KR" altLang="en-US" sz="900" dirty="0"/>
          </a:p>
        </p:txBody>
      </p:sp>
      <p:sp>
        <p:nvSpPr>
          <p:cNvPr id="251" name="TextBox 250"/>
          <p:cNvSpPr txBox="1"/>
          <p:nvPr/>
        </p:nvSpPr>
        <p:spPr>
          <a:xfrm>
            <a:off x="6876487" y="2899544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25</a:t>
            </a:r>
            <a:endParaRPr lang="ko-KR" altLang="en-US" sz="900" dirty="0"/>
          </a:p>
        </p:txBody>
      </p:sp>
      <p:sp>
        <p:nvSpPr>
          <p:cNvPr id="252" name="TextBox 251"/>
          <p:cNvSpPr txBox="1"/>
          <p:nvPr/>
        </p:nvSpPr>
        <p:spPr>
          <a:xfrm>
            <a:off x="8118509" y="2886804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30</a:t>
            </a:r>
            <a:endParaRPr lang="ko-KR" altLang="en-US" sz="900" dirty="0"/>
          </a:p>
        </p:txBody>
      </p:sp>
      <p:sp>
        <p:nvSpPr>
          <p:cNvPr id="253" name="TextBox 252"/>
          <p:cNvSpPr txBox="1"/>
          <p:nvPr/>
        </p:nvSpPr>
        <p:spPr>
          <a:xfrm>
            <a:off x="611560" y="167113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0</a:t>
            </a:r>
            <a:endParaRPr lang="ko-KR" altLang="en-US" sz="900" dirty="0"/>
          </a:p>
        </p:txBody>
      </p:sp>
      <p:sp>
        <p:nvSpPr>
          <p:cNvPr id="254" name="TextBox 253"/>
          <p:cNvSpPr txBox="1"/>
          <p:nvPr/>
        </p:nvSpPr>
        <p:spPr>
          <a:xfrm>
            <a:off x="539552" y="925654"/>
            <a:ext cx="418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+2.0</a:t>
            </a:r>
            <a:endParaRPr lang="ko-KR" altLang="en-US" sz="900" dirty="0"/>
          </a:p>
        </p:txBody>
      </p:sp>
      <p:sp>
        <p:nvSpPr>
          <p:cNvPr id="255" name="TextBox 254"/>
          <p:cNvSpPr txBox="1"/>
          <p:nvPr/>
        </p:nvSpPr>
        <p:spPr>
          <a:xfrm>
            <a:off x="501412" y="2031175"/>
            <a:ext cx="3866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-2.0</a:t>
            </a:r>
            <a:endParaRPr lang="ko-KR" altLang="en-US" sz="900" dirty="0"/>
          </a:p>
        </p:txBody>
      </p:sp>
      <p:sp>
        <p:nvSpPr>
          <p:cNvPr id="263" name="TextBox 262"/>
          <p:cNvSpPr txBox="1"/>
          <p:nvPr/>
        </p:nvSpPr>
        <p:spPr>
          <a:xfrm>
            <a:off x="35496" y="908720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계량오차</a:t>
            </a:r>
            <a:r>
              <a:rPr lang="ko-KR" altLang="en-US" sz="900" dirty="0"/>
              <a:t>율</a:t>
            </a:r>
            <a:r>
              <a:rPr lang="en-US" altLang="ko-KR" sz="900" dirty="0" smtClean="0"/>
              <a:t>(%)</a:t>
            </a:r>
            <a:endParaRPr lang="ko-KR" altLang="en-US" sz="900" dirty="0"/>
          </a:p>
        </p:txBody>
      </p:sp>
      <p:sp>
        <p:nvSpPr>
          <p:cNvPr id="264" name="TextBox 263"/>
          <p:cNvSpPr txBox="1"/>
          <p:nvPr/>
        </p:nvSpPr>
        <p:spPr>
          <a:xfrm>
            <a:off x="3715549" y="302634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일자</a:t>
            </a:r>
            <a:endParaRPr lang="ko-KR" altLang="en-US" sz="900" dirty="0"/>
          </a:p>
        </p:txBody>
      </p:sp>
      <p:sp>
        <p:nvSpPr>
          <p:cNvPr id="265" name="TextBox 264"/>
          <p:cNvSpPr txBox="1"/>
          <p:nvPr/>
        </p:nvSpPr>
        <p:spPr>
          <a:xfrm>
            <a:off x="2085588" y="158967"/>
            <a:ext cx="5460149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시멘트 계량기 일 평균 오차율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동하중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그래프</a:t>
            </a:r>
            <a:endParaRPr lang="en-US" altLang="ko-KR" sz="20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66" name="표 2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252226"/>
              </p:ext>
            </p:extLst>
          </p:nvPr>
        </p:nvGraphicFramePr>
        <p:xfrm>
          <a:off x="1052988" y="3933056"/>
          <a:ext cx="7583640" cy="2232246"/>
        </p:xfrm>
        <a:graphic>
          <a:graphicData uri="http://schemas.openxmlformats.org/drawingml/2006/table">
            <a:tbl>
              <a:tblPr/>
              <a:tblGrid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</a:tblGrid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7" name="다이아몬드 266"/>
          <p:cNvSpPr/>
          <p:nvPr/>
        </p:nvSpPr>
        <p:spPr>
          <a:xfrm>
            <a:off x="1226296" y="431966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8" name="다이아몬드 267"/>
          <p:cNvSpPr/>
          <p:nvPr/>
        </p:nvSpPr>
        <p:spPr>
          <a:xfrm>
            <a:off x="1503566" y="492326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9" name="다이아몬드 268"/>
          <p:cNvSpPr/>
          <p:nvPr/>
        </p:nvSpPr>
        <p:spPr>
          <a:xfrm>
            <a:off x="1736601" y="4882949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0" name="다이아몬드 269"/>
          <p:cNvSpPr/>
          <p:nvPr/>
        </p:nvSpPr>
        <p:spPr>
          <a:xfrm>
            <a:off x="1989831" y="525324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1" name="다이아몬드 270"/>
          <p:cNvSpPr/>
          <p:nvPr/>
        </p:nvSpPr>
        <p:spPr>
          <a:xfrm>
            <a:off x="2287098" y="455859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2" name="다이아몬드 271"/>
          <p:cNvSpPr/>
          <p:nvPr/>
        </p:nvSpPr>
        <p:spPr>
          <a:xfrm>
            <a:off x="2515950" y="508285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3" name="다이아몬드 272"/>
          <p:cNvSpPr/>
          <p:nvPr/>
        </p:nvSpPr>
        <p:spPr>
          <a:xfrm>
            <a:off x="3003149" y="4876054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4" name="다이아몬드 273"/>
          <p:cNvSpPr/>
          <p:nvPr/>
        </p:nvSpPr>
        <p:spPr>
          <a:xfrm>
            <a:off x="3295325" y="536145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5" name="다이아몬드 274"/>
          <p:cNvSpPr/>
          <p:nvPr/>
        </p:nvSpPr>
        <p:spPr>
          <a:xfrm>
            <a:off x="3544049" y="4495714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6" name="다이아몬드 275"/>
          <p:cNvSpPr/>
          <p:nvPr/>
        </p:nvSpPr>
        <p:spPr>
          <a:xfrm>
            <a:off x="3794710" y="5117899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7" name="다이아몬드 276"/>
          <p:cNvSpPr/>
          <p:nvPr/>
        </p:nvSpPr>
        <p:spPr>
          <a:xfrm>
            <a:off x="4282282" y="476095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8" name="다이아몬드 277"/>
          <p:cNvSpPr/>
          <p:nvPr/>
        </p:nvSpPr>
        <p:spPr>
          <a:xfrm>
            <a:off x="4529831" y="4366009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9" name="다이아몬드 278"/>
          <p:cNvSpPr/>
          <p:nvPr/>
        </p:nvSpPr>
        <p:spPr>
          <a:xfrm>
            <a:off x="4784012" y="514842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0" name="다이아몬드 279"/>
          <p:cNvSpPr/>
          <p:nvPr/>
        </p:nvSpPr>
        <p:spPr>
          <a:xfrm>
            <a:off x="4991272" y="484161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1" name="다이아몬드 280"/>
          <p:cNvSpPr/>
          <p:nvPr/>
        </p:nvSpPr>
        <p:spPr>
          <a:xfrm>
            <a:off x="5523429" y="520679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2" name="다이아몬드 281"/>
          <p:cNvSpPr/>
          <p:nvPr/>
        </p:nvSpPr>
        <p:spPr>
          <a:xfrm>
            <a:off x="5796379" y="492190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3" name="다이아몬드 282"/>
          <p:cNvSpPr/>
          <p:nvPr/>
        </p:nvSpPr>
        <p:spPr>
          <a:xfrm>
            <a:off x="6050560" y="519300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4" name="다이아몬드 283"/>
          <p:cNvSpPr/>
          <p:nvPr/>
        </p:nvSpPr>
        <p:spPr>
          <a:xfrm>
            <a:off x="6255252" y="498387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5" name="다이아몬드 284"/>
          <p:cNvSpPr/>
          <p:nvPr/>
        </p:nvSpPr>
        <p:spPr>
          <a:xfrm>
            <a:off x="6804193" y="4428394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6" name="다이아몬드 285"/>
          <p:cNvSpPr/>
          <p:nvPr/>
        </p:nvSpPr>
        <p:spPr>
          <a:xfrm>
            <a:off x="7072196" y="462202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7" name="다이아몬드 286"/>
          <p:cNvSpPr/>
          <p:nvPr/>
        </p:nvSpPr>
        <p:spPr>
          <a:xfrm>
            <a:off x="7338237" y="428401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8" name="다이아몬드 287"/>
          <p:cNvSpPr/>
          <p:nvPr/>
        </p:nvSpPr>
        <p:spPr>
          <a:xfrm>
            <a:off x="7585205" y="492564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9" name="다이아몬드 288"/>
          <p:cNvSpPr/>
          <p:nvPr/>
        </p:nvSpPr>
        <p:spPr>
          <a:xfrm>
            <a:off x="8080776" y="489513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0" name="다이아몬드 289"/>
          <p:cNvSpPr/>
          <p:nvPr/>
        </p:nvSpPr>
        <p:spPr>
          <a:xfrm>
            <a:off x="8316659" y="517959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1" name="다이아몬드 290"/>
          <p:cNvSpPr/>
          <p:nvPr/>
        </p:nvSpPr>
        <p:spPr>
          <a:xfrm>
            <a:off x="8549946" y="4538764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2" name="다이아몬드 291"/>
          <p:cNvSpPr/>
          <p:nvPr/>
        </p:nvSpPr>
        <p:spPr>
          <a:xfrm>
            <a:off x="4035362" y="482884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3" name="다이아몬드 292"/>
          <p:cNvSpPr/>
          <p:nvPr/>
        </p:nvSpPr>
        <p:spPr>
          <a:xfrm>
            <a:off x="2763371" y="436798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4" name="다이아몬드 293"/>
          <p:cNvSpPr/>
          <p:nvPr/>
        </p:nvSpPr>
        <p:spPr>
          <a:xfrm>
            <a:off x="6518642" y="540903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5" name="다이아몬드 294"/>
          <p:cNvSpPr/>
          <p:nvPr/>
        </p:nvSpPr>
        <p:spPr>
          <a:xfrm>
            <a:off x="7779446" y="537283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6" name="다이아몬드 295"/>
          <p:cNvSpPr/>
          <p:nvPr/>
        </p:nvSpPr>
        <p:spPr>
          <a:xfrm>
            <a:off x="5288068" y="439221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7" name="다이아몬드 296"/>
          <p:cNvSpPr/>
          <p:nvPr/>
        </p:nvSpPr>
        <p:spPr>
          <a:xfrm>
            <a:off x="1003782" y="458112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8" name="직선 연결선 297"/>
          <p:cNvCxnSpPr>
            <a:endCxn id="267" idx="2"/>
          </p:cNvCxnSpPr>
          <p:nvPr/>
        </p:nvCxnSpPr>
        <p:spPr>
          <a:xfrm flipV="1">
            <a:off x="1083284" y="4427863"/>
            <a:ext cx="197113" cy="261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직선 연결선 298"/>
          <p:cNvCxnSpPr>
            <a:endCxn id="267" idx="2"/>
          </p:cNvCxnSpPr>
          <p:nvPr/>
        </p:nvCxnSpPr>
        <p:spPr>
          <a:xfrm flipH="1" flipV="1">
            <a:off x="1280397" y="4427863"/>
            <a:ext cx="284791" cy="5775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직선 연결선 299"/>
          <p:cNvCxnSpPr>
            <a:stCxn id="268" idx="3"/>
            <a:endCxn id="269" idx="0"/>
          </p:cNvCxnSpPr>
          <p:nvPr/>
        </p:nvCxnSpPr>
        <p:spPr>
          <a:xfrm flipV="1">
            <a:off x="1611768" y="4882949"/>
            <a:ext cx="178934" cy="9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직선 연결선 300"/>
          <p:cNvCxnSpPr>
            <a:stCxn id="270" idx="2"/>
            <a:endCxn id="269" idx="0"/>
          </p:cNvCxnSpPr>
          <p:nvPr/>
        </p:nvCxnSpPr>
        <p:spPr>
          <a:xfrm flipH="1" flipV="1">
            <a:off x="1790702" y="4882949"/>
            <a:ext cx="253230" cy="478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직선 연결선 301"/>
          <p:cNvCxnSpPr>
            <a:stCxn id="270" idx="3"/>
          </p:cNvCxnSpPr>
          <p:nvPr/>
        </p:nvCxnSpPr>
        <p:spPr>
          <a:xfrm flipV="1">
            <a:off x="2098033" y="4584350"/>
            <a:ext cx="243166" cy="722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직선 연결선 302"/>
          <p:cNvCxnSpPr>
            <a:stCxn id="271" idx="2"/>
            <a:endCxn id="272" idx="0"/>
          </p:cNvCxnSpPr>
          <p:nvPr/>
        </p:nvCxnSpPr>
        <p:spPr>
          <a:xfrm>
            <a:off x="2341199" y="4666798"/>
            <a:ext cx="228852" cy="416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직선 연결선 303"/>
          <p:cNvCxnSpPr>
            <a:stCxn id="293" idx="2"/>
            <a:endCxn id="272" idx="0"/>
          </p:cNvCxnSpPr>
          <p:nvPr/>
        </p:nvCxnSpPr>
        <p:spPr>
          <a:xfrm flipH="1">
            <a:off x="2570051" y="4476189"/>
            <a:ext cx="247421" cy="606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직선 연결선 304"/>
          <p:cNvCxnSpPr>
            <a:stCxn id="293" idx="2"/>
            <a:endCxn id="273" idx="0"/>
          </p:cNvCxnSpPr>
          <p:nvPr/>
        </p:nvCxnSpPr>
        <p:spPr>
          <a:xfrm>
            <a:off x="2817472" y="4476189"/>
            <a:ext cx="239778" cy="399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직선 연결선 305"/>
          <p:cNvCxnSpPr>
            <a:stCxn id="274" idx="2"/>
            <a:endCxn id="273" idx="3"/>
          </p:cNvCxnSpPr>
          <p:nvPr/>
        </p:nvCxnSpPr>
        <p:spPr>
          <a:xfrm flipH="1" flipV="1">
            <a:off x="3111351" y="4930155"/>
            <a:ext cx="238075" cy="539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직선 연결선 306"/>
          <p:cNvCxnSpPr>
            <a:stCxn id="275" idx="2"/>
            <a:endCxn id="274" idx="3"/>
          </p:cNvCxnSpPr>
          <p:nvPr/>
        </p:nvCxnSpPr>
        <p:spPr>
          <a:xfrm flipH="1">
            <a:off x="3403527" y="4603916"/>
            <a:ext cx="194623" cy="811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직선 연결선 307"/>
          <p:cNvCxnSpPr>
            <a:stCxn id="276" idx="0"/>
          </p:cNvCxnSpPr>
          <p:nvPr/>
        </p:nvCxnSpPr>
        <p:spPr>
          <a:xfrm flipH="1" flipV="1">
            <a:off x="3578895" y="4499593"/>
            <a:ext cx="269916" cy="618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직선 연결선 308"/>
          <p:cNvCxnSpPr>
            <a:stCxn id="276" idx="0"/>
          </p:cNvCxnSpPr>
          <p:nvPr/>
        </p:nvCxnSpPr>
        <p:spPr>
          <a:xfrm flipV="1">
            <a:off x="3848811" y="4841600"/>
            <a:ext cx="284492" cy="276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직선 연결선 309"/>
          <p:cNvCxnSpPr>
            <a:stCxn id="277" idx="2"/>
            <a:endCxn id="292" idx="0"/>
          </p:cNvCxnSpPr>
          <p:nvPr/>
        </p:nvCxnSpPr>
        <p:spPr>
          <a:xfrm flipH="1" flipV="1">
            <a:off x="4089463" y="4828848"/>
            <a:ext cx="246920" cy="40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직선 연결선 310"/>
          <p:cNvCxnSpPr>
            <a:stCxn id="277" idx="2"/>
            <a:endCxn id="278" idx="0"/>
          </p:cNvCxnSpPr>
          <p:nvPr/>
        </p:nvCxnSpPr>
        <p:spPr>
          <a:xfrm flipV="1">
            <a:off x="4336383" y="4366009"/>
            <a:ext cx="247549" cy="503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직선 연결선 311"/>
          <p:cNvCxnSpPr>
            <a:stCxn id="279" idx="2"/>
            <a:endCxn id="278" idx="0"/>
          </p:cNvCxnSpPr>
          <p:nvPr/>
        </p:nvCxnSpPr>
        <p:spPr>
          <a:xfrm flipH="1" flipV="1">
            <a:off x="4583932" y="4366009"/>
            <a:ext cx="254181" cy="890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직선 연결선 312"/>
          <p:cNvCxnSpPr>
            <a:stCxn id="279" idx="3"/>
            <a:endCxn id="280" idx="2"/>
          </p:cNvCxnSpPr>
          <p:nvPr/>
        </p:nvCxnSpPr>
        <p:spPr>
          <a:xfrm flipV="1">
            <a:off x="4892214" y="4949820"/>
            <a:ext cx="153159" cy="252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직선 연결선 313"/>
          <p:cNvCxnSpPr>
            <a:stCxn id="296" idx="2"/>
          </p:cNvCxnSpPr>
          <p:nvPr/>
        </p:nvCxnSpPr>
        <p:spPr>
          <a:xfrm flipH="1">
            <a:off x="5057959" y="4500420"/>
            <a:ext cx="284210" cy="421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직선 연결선 314"/>
          <p:cNvCxnSpPr>
            <a:stCxn id="296" idx="2"/>
            <a:endCxn id="281" idx="0"/>
          </p:cNvCxnSpPr>
          <p:nvPr/>
        </p:nvCxnSpPr>
        <p:spPr>
          <a:xfrm>
            <a:off x="5342169" y="4500420"/>
            <a:ext cx="235361" cy="706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직선 연결선 315"/>
          <p:cNvCxnSpPr>
            <a:stCxn id="281" idx="0"/>
          </p:cNvCxnSpPr>
          <p:nvPr/>
        </p:nvCxnSpPr>
        <p:spPr>
          <a:xfrm flipV="1">
            <a:off x="5577530" y="4963573"/>
            <a:ext cx="261263" cy="243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직선 연결선 316"/>
          <p:cNvCxnSpPr>
            <a:endCxn id="283" idx="0"/>
          </p:cNvCxnSpPr>
          <p:nvPr/>
        </p:nvCxnSpPr>
        <p:spPr>
          <a:xfrm>
            <a:off x="5879180" y="4967932"/>
            <a:ext cx="225481" cy="225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직선 연결선 317"/>
          <p:cNvCxnSpPr>
            <a:stCxn id="283" idx="3"/>
            <a:endCxn id="284" idx="2"/>
          </p:cNvCxnSpPr>
          <p:nvPr/>
        </p:nvCxnSpPr>
        <p:spPr>
          <a:xfrm flipV="1">
            <a:off x="6158762" y="5092078"/>
            <a:ext cx="150591" cy="155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직선 연결선 318"/>
          <p:cNvCxnSpPr>
            <a:endCxn id="294" idx="2"/>
          </p:cNvCxnSpPr>
          <p:nvPr/>
        </p:nvCxnSpPr>
        <p:spPr>
          <a:xfrm>
            <a:off x="6313611" y="5080470"/>
            <a:ext cx="259132" cy="436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직선 연결선 319"/>
          <p:cNvCxnSpPr>
            <a:stCxn id="285" idx="2"/>
            <a:endCxn id="294" idx="3"/>
          </p:cNvCxnSpPr>
          <p:nvPr/>
        </p:nvCxnSpPr>
        <p:spPr>
          <a:xfrm flipH="1">
            <a:off x="6626844" y="4536596"/>
            <a:ext cx="231450" cy="9265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직선 연결선 320"/>
          <p:cNvCxnSpPr>
            <a:stCxn id="286" idx="1"/>
            <a:endCxn id="285" idx="2"/>
          </p:cNvCxnSpPr>
          <p:nvPr/>
        </p:nvCxnSpPr>
        <p:spPr>
          <a:xfrm flipH="1" flipV="1">
            <a:off x="6858294" y="4536596"/>
            <a:ext cx="213902" cy="13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직선 연결선 321"/>
          <p:cNvCxnSpPr>
            <a:endCxn id="286" idx="3"/>
          </p:cNvCxnSpPr>
          <p:nvPr/>
        </p:nvCxnSpPr>
        <p:spPr>
          <a:xfrm flipH="1">
            <a:off x="7180398" y="4337354"/>
            <a:ext cx="168672" cy="338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직선 연결선 322"/>
          <p:cNvCxnSpPr>
            <a:stCxn id="287" idx="0"/>
          </p:cNvCxnSpPr>
          <p:nvPr/>
        </p:nvCxnSpPr>
        <p:spPr>
          <a:xfrm>
            <a:off x="7392338" y="4284016"/>
            <a:ext cx="254506" cy="675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직선 연결선 323"/>
          <p:cNvCxnSpPr>
            <a:stCxn id="288" idx="3"/>
            <a:endCxn id="295" idx="2"/>
          </p:cNvCxnSpPr>
          <p:nvPr/>
        </p:nvCxnSpPr>
        <p:spPr>
          <a:xfrm>
            <a:off x="7693407" y="4979749"/>
            <a:ext cx="140140" cy="501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직선 연결선 324"/>
          <p:cNvCxnSpPr>
            <a:endCxn id="295" idx="2"/>
          </p:cNvCxnSpPr>
          <p:nvPr/>
        </p:nvCxnSpPr>
        <p:spPr>
          <a:xfrm flipH="1">
            <a:off x="7833547" y="4934824"/>
            <a:ext cx="301331" cy="546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직선 연결선 325"/>
          <p:cNvCxnSpPr/>
          <p:nvPr/>
        </p:nvCxnSpPr>
        <p:spPr>
          <a:xfrm flipH="1" flipV="1">
            <a:off x="8080776" y="4940972"/>
            <a:ext cx="275530" cy="229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직선 연결선 326"/>
          <p:cNvCxnSpPr>
            <a:stCxn id="291" idx="2"/>
            <a:endCxn id="290" idx="0"/>
          </p:cNvCxnSpPr>
          <p:nvPr/>
        </p:nvCxnSpPr>
        <p:spPr>
          <a:xfrm flipH="1">
            <a:off x="8370760" y="4646966"/>
            <a:ext cx="233287" cy="532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TextBox 327"/>
          <p:cNvSpPr txBox="1"/>
          <p:nvPr/>
        </p:nvSpPr>
        <p:spPr>
          <a:xfrm>
            <a:off x="928685" y="618651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</a:t>
            </a:r>
            <a:endParaRPr lang="ko-KR" altLang="en-US" sz="900" dirty="0"/>
          </a:p>
        </p:txBody>
      </p:sp>
      <p:sp>
        <p:nvSpPr>
          <p:cNvPr id="329" name="TextBox 328"/>
          <p:cNvSpPr txBox="1"/>
          <p:nvPr/>
        </p:nvSpPr>
        <p:spPr>
          <a:xfrm>
            <a:off x="1939886" y="619070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5</a:t>
            </a:r>
            <a:endParaRPr lang="ko-KR" altLang="en-US" sz="900" dirty="0"/>
          </a:p>
        </p:txBody>
      </p:sp>
      <p:sp>
        <p:nvSpPr>
          <p:cNvPr id="330" name="TextBox 329"/>
          <p:cNvSpPr txBox="1"/>
          <p:nvPr/>
        </p:nvSpPr>
        <p:spPr>
          <a:xfrm>
            <a:off x="3160933" y="6178043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10</a:t>
            </a:r>
            <a:endParaRPr lang="ko-KR" altLang="en-US" sz="900" dirty="0"/>
          </a:p>
        </p:txBody>
      </p:sp>
      <p:sp>
        <p:nvSpPr>
          <p:cNvPr id="331" name="TextBox 330"/>
          <p:cNvSpPr txBox="1"/>
          <p:nvPr/>
        </p:nvSpPr>
        <p:spPr>
          <a:xfrm>
            <a:off x="4405092" y="6173771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15</a:t>
            </a:r>
            <a:endParaRPr lang="ko-KR" altLang="en-US" sz="900" dirty="0"/>
          </a:p>
        </p:txBody>
      </p:sp>
      <p:sp>
        <p:nvSpPr>
          <p:cNvPr id="332" name="TextBox 331"/>
          <p:cNvSpPr txBox="1"/>
          <p:nvPr/>
        </p:nvSpPr>
        <p:spPr>
          <a:xfrm>
            <a:off x="5722442" y="6165304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20</a:t>
            </a:r>
            <a:endParaRPr lang="ko-KR" altLang="en-US" sz="900" dirty="0"/>
          </a:p>
        </p:txBody>
      </p:sp>
      <p:sp>
        <p:nvSpPr>
          <p:cNvPr id="333" name="TextBox 332"/>
          <p:cNvSpPr txBox="1"/>
          <p:nvPr/>
        </p:nvSpPr>
        <p:spPr>
          <a:xfrm>
            <a:off x="6980677" y="6169577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25</a:t>
            </a:r>
            <a:endParaRPr lang="ko-KR" altLang="en-US" sz="900" dirty="0"/>
          </a:p>
        </p:txBody>
      </p:sp>
      <p:sp>
        <p:nvSpPr>
          <p:cNvPr id="334" name="TextBox 333"/>
          <p:cNvSpPr txBox="1"/>
          <p:nvPr/>
        </p:nvSpPr>
        <p:spPr>
          <a:xfrm>
            <a:off x="8222699" y="6156837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30</a:t>
            </a:r>
            <a:endParaRPr lang="ko-KR" altLang="en-US" sz="900" dirty="0"/>
          </a:p>
        </p:txBody>
      </p:sp>
      <p:sp>
        <p:nvSpPr>
          <p:cNvPr id="335" name="TextBox 334"/>
          <p:cNvSpPr txBox="1"/>
          <p:nvPr/>
        </p:nvSpPr>
        <p:spPr>
          <a:xfrm>
            <a:off x="715750" y="4941168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0</a:t>
            </a:r>
            <a:endParaRPr lang="ko-KR" altLang="en-US" sz="900" dirty="0"/>
          </a:p>
        </p:txBody>
      </p:sp>
      <p:sp>
        <p:nvSpPr>
          <p:cNvPr id="336" name="TextBox 335"/>
          <p:cNvSpPr txBox="1"/>
          <p:nvPr/>
        </p:nvSpPr>
        <p:spPr>
          <a:xfrm>
            <a:off x="643742" y="4195687"/>
            <a:ext cx="418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+2.0</a:t>
            </a:r>
            <a:endParaRPr lang="ko-KR" altLang="en-US" sz="900" dirty="0"/>
          </a:p>
        </p:txBody>
      </p:sp>
      <p:sp>
        <p:nvSpPr>
          <p:cNvPr id="337" name="TextBox 336"/>
          <p:cNvSpPr txBox="1"/>
          <p:nvPr/>
        </p:nvSpPr>
        <p:spPr>
          <a:xfrm>
            <a:off x="605602" y="5301208"/>
            <a:ext cx="3866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-2.0</a:t>
            </a:r>
            <a:endParaRPr lang="ko-KR" altLang="en-US" sz="900" dirty="0"/>
          </a:p>
        </p:txBody>
      </p:sp>
      <p:sp>
        <p:nvSpPr>
          <p:cNvPr id="338" name="TextBox 337"/>
          <p:cNvSpPr txBox="1"/>
          <p:nvPr/>
        </p:nvSpPr>
        <p:spPr>
          <a:xfrm>
            <a:off x="251520" y="37170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계량오차</a:t>
            </a:r>
            <a:r>
              <a:rPr lang="ko-KR" altLang="en-US" sz="900" dirty="0"/>
              <a:t>율</a:t>
            </a:r>
            <a:r>
              <a:rPr lang="en-US" altLang="ko-KR" sz="900" dirty="0" smtClean="0"/>
              <a:t>(%)</a:t>
            </a:r>
            <a:endParaRPr lang="ko-KR" altLang="en-US" sz="900" dirty="0"/>
          </a:p>
        </p:txBody>
      </p:sp>
      <p:sp>
        <p:nvSpPr>
          <p:cNvPr id="339" name="TextBox 338"/>
          <p:cNvSpPr txBox="1"/>
          <p:nvPr/>
        </p:nvSpPr>
        <p:spPr>
          <a:xfrm>
            <a:off x="3819739" y="630932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일자</a:t>
            </a:r>
            <a:endParaRPr lang="ko-KR" altLang="en-US" sz="900" dirty="0"/>
          </a:p>
        </p:txBody>
      </p:sp>
      <p:sp>
        <p:nvSpPr>
          <p:cNvPr id="341" name="TextBox 340"/>
          <p:cNvSpPr txBox="1"/>
          <p:nvPr/>
        </p:nvSpPr>
        <p:spPr>
          <a:xfrm>
            <a:off x="2237988" y="3460938"/>
            <a:ext cx="4947188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물 계량기 일 평균 오차율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동하중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그래프</a:t>
            </a:r>
            <a:endParaRPr lang="en-US" altLang="ko-KR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4" name="타원 393"/>
          <p:cNvSpPr/>
          <p:nvPr/>
        </p:nvSpPr>
        <p:spPr>
          <a:xfrm rot="-3000000">
            <a:off x="5170870" y="1161270"/>
            <a:ext cx="2402640" cy="85113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402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208943" y="0"/>
            <a:ext cx="6858000" cy="101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latin typeface="+mn-ea"/>
                <a:ea typeface="+mn-ea"/>
              </a:rPr>
              <a:t>기사한테 현장 위치를 일일이 설명 해줄 필요가 없습니다</a:t>
            </a:r>
            <a:r>
              <a:rPr lang="en-US" altLang="ko-KR" sz="2000" b="1" dirty="0" smtClean="0">
                <a:latin typeface="+mn-ea"/>
                <a:ea typeface="+mn-ea"/>
              </a:rPr>
              <a:t>.</a:t>
            </a:r>
          </a:p>
          <a:p>
            <a:pPr algn="ctr">
              <a:defRPr/>
            </a:pPr>
            <a:r>
              <a:rPr lang="ko-KR" altLang="en-US" sz="2000" b="1" dirty="0" smtClean="0">
                <a:latin typeface="+mn-ea"/>
                <a:ea typeface="+mn-ea"/>
              </a:rPr>
              <a:t>해당 현장의 </a:t>
            </a:r>
            <a:r>
              <a:rPr lang="ko-KR" altLang="en-US" sz="2000" b="1" dirty="0" err="1" smtClean="0">
                <a:latin typeface="+mn-ea"/>
                <a:ea typeface="+mn-ea"/>
              </a:rPr>
              <a:t>길찾기를</a:t>
            </a:r>
            <a:r>
              <a:rPr lang="ko-KR" altLang="en-US" sz="2000" b="1" dirty="0" smtClean="0">
                <a:latin typeface="+mn-ea"/>
                <a:ea typeface="+mn-ea"/>
              </a:rPr>
              <a:t> 바로 표시 해줍니다</a:t>
            </a:r>
            <a:endParaRPr lang="en-US" altLang="ko-KR" sz="2000" b="1" dirty="0" smtClean="0">
              <a:latin typeface="+mn-ea"/>
              <a:ea typeface="+mn-ea"/>
            </a:endParaRPr>
          </a:p>
          <a:p>
            <a:pPr algn="ctr">
              <a:defRPr/>
            </a:pPr>
            <a:endParaRPr lang="en-US" altLang="ko-KR" sz="2000" b="1" dirty="0">
              <a:latin typeface="+mn-ea"/>
              <a:ea typeface="+mn-ea"/>
            </a:endParaRPr>
          </a:p>
        </p:txBody>
      </p:sp>
      <p:pic>
        <p:nvPicPr>
          <p:cNvPr id="21507" name="그림 28" descr="거래처별출하현황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2" y="1071566"/>
            <a:ext cx="3033346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08" name="직선 화살표 연결선 55"/>
          <p:cNvCxnSpPr>
            <a:cxnSpLocks noChangeShapeType="1"/>
          </p:cNvCxnSpPr>
          <p:nvPr/>
        </p:nvCxnSpPr>
        <p:spPr bwMode="auto">
          <a:xfrm flipV="1">
            <a:off x="2791560" y="4357691"/>
            <a:ext cx="1978269" cy="9286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2" name="TextBox 11"/>
          <p:cNvSpPr txBox="1"/>
          <p:nvPr/>
        </p:nvSpPr>
        <p:spPr>
          <a:xfrm>
            <a:off x="3450983" y="3286125"/>
            <a:ext cx="1978269" cy="132397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err="1" smtClean="0">
                <a:latin typeface="+mn-ea"/>
                <a:ea typeface="+mn-ea"/>
              </a:rPr>
              <a:t>길찾기를</a:t>
            </a:r>
            <a:r>
              <a:rPr lang="ko-KR" altLang="en-US" sz="1600" b="1" dirty="0" smtClean="0">
                <a:latin typeface="+mn-ea"/>
                <a:ea typeface="+mn-ea"/>
              </a:rPr>
              <a:t> 클릭하면 현장위치를 지도에 즉시 표시하여 현장위치를 바로 </a:t>
            </a:r>
            <a:r>
              <a:rPr lang="ko-KR" altLang="en-US" sz="1600" b="1" dirty="0" err="1" smtClean="0">
                <a:latin typeface="+mn-ea"/>
                <a:ea typeface="+mn-ea"/>
              </a:rPr>
              <a:t>찾을수</a:t>
            </a:r>
            <a:r>
              <a:rPr lang="ko-KR" altLang="en-US" sz="1600" b="1" dirty="0" smtClean="0">
                <a:latin typeface="+mn-ea"/>
                <a:ea typeface="+mn-ea"/>
              </a:rPr>
              <a:t> 있다</a:t>
            </a:r>
            <a:r>
              <a:rPr lang="en-US" altLang="ko-KR" sz="1600" b="1" dirty="0" smtClean="0">
                <a:latin typeface="+mn-ea"/>
                <a:ea typeface="+mn-ea"/>
              </a:rPr>
              <a:t>.</a:t>
            </a:r>
            <a:endParaRPr lang="en-US" altLang="ko-KR" sz="1600" b="1" dirty="0">
              <a:latin typeface="+mn-ea"/>
              <a:ea typeface="+mn-ea"/>
            </a:endParaRPr>
          </a:p>
        </p:txBody>
      </p:sp>
      <p:pic>
        <p:nvPicPr>
          <p:cNvPr id="21510" name="그림 13" descr="길찾기_위치확인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5192" y="1143000"/>
            <a:ext cx="342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모서리가 둥근 직사각형 60"/>
          <p:cNvSpPr>
            <a:spLocks noChangeArrowheads="1"/>
          </p:cNvSpPr>
          <p:nvPr/>
        </p:nvSpPr>
        <p:spPr bwMode="auto">
          <a:xfrm>
            <a:off x="747346" y="714375"/>
            <a:ext cx="8176846" cy="57864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13315" name="TextBox 55"/>
          <p:cNvSpPr>
            <a:spLocks noChangeArrowheads="1"/>
          </p:cNvSpPr>
          <p:nvPr/>
        </p:nvSpPr>
        <p:spPr bwMode="auto">
          <a:xfrm>
            <a:off x="1406769" y="785817"/>
            <a:ext cx="6594231" cy="5794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800">
                <a:latin typeface="HY견고딕" pitchFamily="18" charset="-127"/>
                <a:ea typeface="HY견고딕" pitchFamily="18" charset="-127"/>
              </a:rPr>
              <a:t>모래 표면수측정및 강도분석장치</a:t>
            </a:r>
            <a:endParaRPr lang="en-US" altLang="ko-KR" sz="280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3316" name="그림 45" descr="표면수측정장치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3310" y="1500188"/>
            <a:ext cx="270363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그림 53" descr="표면수측정장치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3310" y="4105275"/>
            <a:ext cx="270363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그림 42" descr="판넬 예상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127" y="1500189"/>
            <a:ext cx="415436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GPS(썬캡)"/>
          <p:cNvPicPr>
            <a:picLocks noChangeAspect="1" noChangeArrowheads="1"/>
          </p:cNvPicPr>
          <p:nvPr/>
        </p:nvPicPr>
        <p:blipFill>
          <a:blip r:embed="rId2" cstate="print"/>
          <a:srcRect l="6250" r="8882"/>
          <a:stretch>
            <a:fillRect/>
          </a:stretch>
        </p:blipFill>
        <p:spPr bwMode="auto">
          <a:xfrm>
            <a:off x="437893" y="2741801"/>
            <a:ext cx="4276506" cy="30718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3" name="tabl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969" y="2741613"/>
            <a:ext cx="375871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2267744" y="116632"/>
            <a:ext cx="4824536" cy="51077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dirty="0">
                <a:latin typeface="+mn-ea"/>
                <a:ea typeface="+mn-ea"/>
              </a:rPr>
              <a:t>차량 위치 관제 단말기</a:t>
            </a:r>
            <a:endParaRPr lang="en-US" altLang="ko-KR" sz="2400" b="1" dirty="0">
              <a:latin typeface="+mn-ea"/>
              <a:ea typeface="+mn-ea"/>
            </a:endParaRPr>
          </a:p>
        </p:txBody>
      </p:sp>
      <p:sp>
        <p:nvSpPr>
          <p:cNvPr id="24581" name="Text Box 3"/>
          <p:cNvSpPr txBox="1">
            <a:spLocks noChangeArrowheads="1"/>
          </p:cNvSpPr>
          <p:nvPr/>
        </p:nvSpPr>
        <p:spPr bwMode="auto">
          <a:xfrm>
            <a:off x="539552" y="908720"/>
            <a:ext cx="7973658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o-KR" altLang="en-US" sz="2000" dirty="0">
                <a:latin typeface="+mn-ea"/>
                <a:ea typeface="+mn-ea"/>
              </a:rPr>
              <a:t>출하관리와 연동하여 레미콘 차량의 위치를 지도에 표시 해 줍니다</a:t>
            </a:r>
            <a:r>
              <a:rPr lang="en-US" altLang="ko-KR" sz="2000" dirty="0">
                <a:latin typeface="+mn-ea"/>
                <a:ea typeface="+mn-ea"/>
              </a:rPr>
              <a:t>. </a:t>
            </a:r>
          </a:p>
          <a:p>
            <a:pPr algn="l">
              <a:defRPr/>
            </a:pPr>
            <a:r>
              <a:rPr lang="ko-KR" altLang="en-US" sz="2000" dirty="0">
                <a:latin typeface="+mn-ea"/>
                <a:ea typeface="+mn-ea"/>
              </a:rPr>
              <a:t>차량 회전율 증가로 적재적시에 차량을 배차 함으로 회전율을 높일</a:t>
            </a:r>
            <a:endParaRPr lang="en-US" altLang="ko-KR" sz="2000" dirty="0">
              <a:latin typeface="+mn-ea"/>
              <a:ea typeface="+mn-ea"/>
            </a:endParaRPr>
          </a:p>
          <a:p>
            <a:pPr algn="l">
              <a:defRPr/>
            </a:pPr>
            <a:r>
              <a:rPr lang="ko-KR" altLang="en-US" sz="2000" dirty="0">
                <a:latin typeface="+mn-ea"/>
                <a:ea typeface="+mn-ea"/>
              </a:rPr>
              <a:t> 수 있습니다</a:t>
            </a:r>
            <a:endParaRPr lang="en-US" altLang="ko-KR" sz="20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44969" y="188914"/>
            <a:ext cx="4114800" cy="454025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2400" u="sng" dirty="0" smtClean="0">
                <a:latin typeface="HY견고딕" pitchFamily="18" charset="-127"/>
                <a:ea typeface="HY견고딕" pitchFamily="18" charset="-127"/>
              </a:rPr>
              <a:t>차량관리 위치관제 메인 화면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3200400" y="62484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출하관리 메인 화면</a:t>
            </a:r>
          </a:p>
          <a:p>
            <a:endParaRPr lang="en-US" altLang="ko-KR" sz="1000"/>
          </a:p>
        </p:txBody>
      </p:sp>
      <p:pic>
        <p:nvPicPr>
          <p:cNvPr id="27652" name="그림 5" descr="차량관제시스템 자료화면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4"/>
            <a:ext cx="9144000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ChangeArrowheads="1"/>
          </p:cNvSpPr>
          <p:nvPr/>
        </p:nvSpPr>
        <p:spPr bwMode="auto">
          <a:xfrm>
            <a:off x="1143000" y="36449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판매일보 화면 조회</a:t>
            </a:r>
          </a:p>
          <a:p>
            <a:endParaRPr lang="en-US" altLang="ko-KR" sz="1000"/>
          </a:p>
        </p:txBody>
      </p:sp>
      <p:sp>
        <p:nvSpPr>
          <p:cNvPr id="23555" name="Rectangle 11"/>
          <p:cNvSpPr>
            <a:spLocks noChangeArrowheads="1"/>
          </p:cNvSpPr>
          <p:nvPr/>
        </p:nvSpPr>
        <p:spPr bwMode="auto">
          <a:xfrm>
            <a:off x="6019800" y="3644900"/>
            <a:ext cx="1447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판매일보 화면 조회</a:t>
            </a:r>
          </a:p>
          <a:p>
            <a:endParaRPr lang="en-US" altLang="ko-KR" sz="1000"/>
          </a:p>
        </p:txBody>
      </p:sp>
      <p:sp>
        <p:nvSpPr>
          <p:cNvPr id="23556" name="Rectangle 12"/>
          <p:cNvSpPr>
            <a:spLocks noChangeArrowheads="1"/>
          </p:cNvSpPr>
          <p:nvPr/>
        </p:nvSpPr>
        <p:spPr bwMode="auto">
          <a:xfrm>
            <a:off x="1143000" y="6553200"/>
            <a:ext cx="228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담당자별 판매일보 화면 조회</a:t>
            </a:r>
          </a:p>
          <a:p>
            <a:endParaRPr lang="en-US" altLang="ko-KR" sz="1000"/>
          </a:p>
        </p:txBody>
      </p:sp>
      <p:pic>
        <p:nvPicPr>
          <p:cNvPr id="23557" name="Picture 17" descr="판매일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73100"/>
            <a:ext cx="3657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8" descr="영업일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73100"/>
            <a:ext cx="3733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9" descr="담당자별일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06828"/>
            <a:ext cx="365760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22" descr="규격별판매일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8100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Rectangle 23"/>
          <p:cNvSpPr>
            <a:spLocks noChangeArrowheads="1"/>
          </p:cNvSpPr>
          <p:nvPr/>
        </p:nvSpPr>
        <p:spPr bwMode="auto">
          <a:xfrm>
            <a:off x="6172200" y="66294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규격별 판매일보 화면 조회</a:t>
            </a:r>
          </a:p>
          <a:p>
            <a:endParaRPr lang="en-US" altLang="ko-KR" sz="1000"/>
          </a:p>
        </p:txBody>
      </p:sp>
      <p:sp>
        <p:nvSpPr>
          <p:cNvPr id="23562" name="TextBox 80"/>
          <p:cNvSpPr txBox="1">
            <a:spLocks noChangeArrowheads="1"/>
          </p:cNvSpPr>
          <p:nvPr/>
        </p:nvSpPr>
        <p:spPr bwMode="auto">
          <a:xfrm>
            <a:off x="3121269" y="15876"/>
            <a:ext cx="5744308" cy="738664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대한민국 레미콘 영업출하는 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5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가지 항목 </a:t>
            </a:r>
            <a:r>
              <a:rPr lang="ko-KR" altLang="en-US" sz="1400" b="1" dirty="0">
                <a:solidFill>
                  <a:srgbClr val="00B0F0"/>
                </a:solidFill>
                <a:latin typeface="Arial" charset="0"/>
              </a:rPr>
              <a:t>거래처</a:t>
            </a:r>
            <a:r>
              <a:rPr lang="en-US" altLang="ko-KR" sz="1400" b="1" dirty="0">
                <a:solidFill>
                  <a:srgbClr val="00B0F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00B0F0"/>
                </a:solidFill>
                <a:latin typeface="Arial" charset="0"/>
              </a:rPr>
              <a:t>현장</a:t>
            </a:r>
            <a:r>
              <a:rPr lang="en-US" altLang="ko-KR" sz="1400" b="1" dirty="0">
                <a:solidFill>
                  <a:srgbClr val="00B0F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00B0F0"/>
                </a:solidFill>
                <a:latin typeface="Arial" charset="0"/>
              </a:rPr>
              <a:t>규격</a:t>
            </a:r>
            <a:r>
              <a:rPr lang="en-US" altLang="ko-KR" sz="1400" b="1" dirty="0">
                <a:solidFill>
                  <a:srgbClr val="00B0F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00B0F0"/>
                </a:solidFill>
                <a:latin typeface="Arial" charset="0"/>
              </a:rPr>
              <a:t>단가</a:t>
            </a:r>
            <a:r>
              <a:rPr lang="en-US" altLang="ko-KR" sz="1400" b="1" dirty="0">
                <a:solidFill>
                  <a:srgbClr val="00B0F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00B0F0"/>
                </a:solidFill>
                <a:latin typeface="Arial" charset="0"/>
              </a:rPr>
              <a:t>수금 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이 핵심 입니다 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. 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이것으로 판매일보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미수금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계산서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,</a:t>
            </a:r>
            <a:r>
              <a:rPr lang="ko-KR" altLang="en-US" sz="1400" b="1" dirty="0" err="1">
                <a:solidFill>
                  <a:srgbClr val="FF0000"/>
                </a:solidFill>
                <a:latin typeface="Arial" charset="0"/>
              </a:rPr>
              <a:t>명세서등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 모두  출력 또는 관리 합니다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!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1692" y="71438"/>
            <a:ext cx="2703635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영업관리전산 메인 화면</a:t>
            </a:r>
            <a:endParaRPr lang="en-US" altLang="ko-KR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판매일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938"/>
            <a:ext cx="4648200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0" descr="영업일계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7200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3" descr="담당자별판매일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434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4" descr="규격별판매일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10000"/>
            <a:ext cx="4343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1693" y="33338"/>
            <a:ext cx="8044962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영업관리전산 메인 화면 </a:t>
            </a:r>
            <a:r>
              <a:rPr lang="ko-KR" altLang="en-US" sz="2000" u="sng" dirty="0" smtClean="0">
                <a:latin typeface="HY견고딕" pitchFamily="18" charset="-127"/>
                <a:ea typeface="HY견고딕" pitchFamily="18" charset="-127"/>
              </a:rPr>
              <a:t>각 종 출 </a:t>
            </a:r>
            <a:r>
              <a:rPr lang="ko-KR" altLang="en-US" sz="2000" u="sng" dirty="0" err="1" smtClean="0">
                <a:latin typeface="HY견고딕" pitchFamily="18" charset="-127"/>
                <a:ea typeface="HY견고딕" pitchFamily="18" charset="-127"/>
              </a:rPr>
              <a:t>력</a:t>
            </a:r>
            <a:r>
              <a:rPr lang="ko-KR" altLang="en-US" sz="2000" u="sng" dirty="0" smtClean="0">
                <a:latin typeface="HY견고딕" pitchFamily="18" charset="-127"/>
                <a:ea typeface="HY견고딕" pitchFamily="18" charset="-127"/>
              </a:rPr>
              <a:t> 물  현 황</a:t>
            </a:r>
            <a:r>
              <a:rPr lang="en-US" altLang="ko-KR" sz="2000" u="sng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u="sng" dirty="0" smtClean="0">
                <a:latin typeface="HY견고딕" pitchFamily="18" charset="-127"/>
                <a:ea typeface="HY견고딕" pitchFamily="18" charset="-127"/>
              </a:rPr>
              <a:t>일부 샘플</a:t>
            </a:r>
            <a:r>
              <a:rPr lang="en-US" altLang="ko-KR" sz="2000" u="sng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en-US" altLang="ko-KR" sz="2000" b="1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3200400" y="62484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출하관리 메인 화면</a:t>
            </a:r>
          </a:p>
          <a:p>
            <a:endParaRPr lang="en-US" altLang="ko-KR" sz="1000"/>
          </a:p>
        </p:txBody>
      </p:sp>
      <p:pic>
        <p:nvPicPr>
          <p:cNvPr id="26627" name="그림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623" y="836613"/>
            <a:ext cx="7731369" cy="5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7346" y="20638"/>
            <a:ext cx="7715250" cy="7080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latin typeface="+mn-ea"/>
                <a:ea typeface="+mn-ea"/>
              </a:rPr>
              <a:t>레미콘 전산 시스템도 당연히 연동 됩니다</a:t>
            </a:r>
            <a:r>
              <a:rPr lang="en-US" altLang="ko-KR" sz="2000" b="1" dirty="0" smtClean="0">
                <a:latin typeface="+mn-ea"/>
                <a:ea typeface="+mn-ea"/>
              </a:rPr>
              <a:t>!</a:t>
            </a:r>
          </a:p>
          <a:p>
            <a:pPr algn="ctr"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출하관리 메인 화면</a:t>
            </a:r>
            <a:endParaRPr lang="en-US" altLang="ko-KR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5791200" cy="304800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2400" u="sng" smtClean="0"/>
              <a:t>레미콘 각종 출하일보 출력물</a:t>
            </a:r>
          </a:p>
        </p:txBody>
      </p:sp>
      <p:pic>
        <p:nvPicPr>
          <p:cNvPr id="28675" name="Picture 3" descr="거래처별출하예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"/>
            <a:ext cx="398584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거래처별출하일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533400"/>
            <a:ext cx="383051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거래처별출하일보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규격별출하일보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657600"/>
            <a:ext cx="3657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모서리가 둥근 직사각형 60"/>
          <p:cNvSpPr>
            <a:spLocks noChangeArrowheads="1"/>
          </p:cNvSpPr>
          <p:nvPr/>
        </p:nvSpPr>
        <p:spPr bwMode="auto">
          <a:xfrm>
            <a:off x="5210908" y="692696"/>
            <a:ext cx="2262554" cy="22664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>
              <a:latin typeface="Adobe 고딕 Std B" pitchFamily="34" charset="-127"/>
              <a:ea typeface="Adobe 고딕 Std B" pitchFamily="34" charset="-127"/>
            </a:endParaRPr>
          </a:p>
        </p:txBody>
      </p:sp>
      <p:pic>
        <p:nvPicPr>
          <p:cNvPr id="2054" name="Picture 82" descr="PE01729_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0231" y="3786188"/>
            <a:ext cx="70338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107"/>
          <p:cNvSpPr>
            <a:spLocks noChangeArrowheads="1"/>
          </p:cNvSpPr>
          <p:nvPr/>
        </p:nvSpPr>
        <p:spPr bwMode="auto">
          <a:xfrm>
            <a:off x="1547664" y="2132856"/>
            <a:ext cx="1057790" cy="360040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b="1" dirty="0" err="1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생산판넬</a:t>
            </a:r>
            <a:endParaRPr kumimoji="0" lang="ko-KR" altLang="en-US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2057" name="Rectangle 112"/>
          <p:cNvSpPr>
            <a:spLocks noChangeArrowheads="1"/>
          </p:cNvSpPr>
          <p:nvPr/>
        </p:nvSpPr>
        <p:spPr bwMode="auto">
          <a:xfrm>
            <a:off x="5966626" y="4362978"/>
            <a:ext cx="1081677" cy="304006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품질관리</a:t>
            </a:r>
          </a:p>
        </p:txBody>
      </p:sp>
      <p:sp>
        <p:nvSpPr>
          <p:cNvPr id="2059" name="Rectangle 132"/>
          <p:cNvSpPr>
            <a:spLocks noChangeArrowheads="1"/>
          </p:cNvSpPr>
          <p:nvPr/>
        </p:nvSpPr>
        <p:spPr bwMode="auto">
          <a:xfrm>
            <a:off x="5876409" y="4720125"/>
            <a:ext cx="133643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latin typeface="Adobe 고딕 Std B" pitchFamily="34" charset="-127"/>
                <a:ea typeface="Adobe 고딕 Std B" pitchFamily="34" charset="-127"/>
              </a:rPr>
              <a:t>시방배합 입력</a:t>
            </a:r>
            <a:endParaRPr lang="en-US" altLang="ko-KR" sz="1000" dirty="0">
              <a:latin typeface="Adobe 고딕 Std B" pitchFamily="34" charset="-127"/>
              <a:ea typeface="Adobe 고딕 Std B" pitchFamily="34" charset="-127"/>
            </a:endParaRP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 err="1">
                <a:latin typeface="Adobe 고딕 Std B" pitchFamily="34" charset="-127"/>
                <a:ea typeface="Adobe 고딕 Std B" pitchFamily="34" charset="-127"/>
              </a:rPr>
              <a:t>공시체대장</a:t>
            </a:r>
            <a:endParaRPr lang="en-US" altLang="ko-KR" sz="1000" dirty="0">
              <a:latin typeface="Adobe 고딕 Std B" pitchFamily="34" charset="-127"/>
              <a:ea typeface="Adobe 고딕 Std B" pitchFamily="34" charset="-127"/>
            </a:endParaRP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 err="1">
                <a:latin typeface="Adobe 고딕 Std B" pitchFamily="34" charset="-127"/>
                <a:ea typeface="Adobe 고딕 Std B" pitchFamily="34" charset="-127"/>
              </a:rPr>
              <a:t>동하중분석</a:t>
            </a:r>
            <a:endParaRPr lang="en-US" altLang="ko-KR" sz="1000" dirty="0">
              <a:latin typeface="Adobe 고딕 Std B" pitchFamily="34" charset="-127"/>
              <a:ea typeface="Adobe 고딕 Std B" pitchFamily="34" charset="-127"/>
            </a:endParaRP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latin typeface="Adobe 고딕 Std B" pitchFamily="34" charset="-127"/>
                <a:ea typeface="Adobe 고딕 Std B" pitchFamily="34" charset="-127"/>
              </a:rPr>
              <a:t>각종</a:t>
            </a:r>
            <a:r>
              <a:rPr lang="en-US" altLang="ko-KR" sz="1000" dirty="0">
                <a:latin typeface="Adobe 고딕 Std B" pitchFamily="34" charset="-127"/>
                <a:ea typeface="Adobe 고딕 Std B" pitchFamily="34" charset="-127"/>
              </a:rPr>
              <a:t>KS</a:t>
            </a:r>
            <a:r>
              <a:rPr lang="ko-KR" altLang="en-US" sz="1000" dirty="0" err="1">
                <a:latin typeface="Adobe 고딕 Std B" pitchFamily="34" charset="-127"/>
                <a:ea typeface="Adobe 고딕 Std B" pitchFamily="34" charset="-127"/>
              </a:rPr>
              <a:t>서류작설</a:t>
            </a:r>
            <a:endParaRPr lang="ko-KR" altLang="en-US" sz="1000" dirty="0">
              <a:latin typeface="Adobe 고딕 Std B" pitchFamily="34" charset="-127"/>
              <a:ea typeface="Adobe 고딕 Std B" pitchFamily="34" charset="-127"/>
            </a:endParaRPr>
          </a:p>
        </p:txBody>
      </p:sp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1538654" y="857250"/>
          <a:ext cx="1252904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" name="훈민정음" r:id="rId4" imgW="3952780" imgH="3543503" progId="">
                  <p:embed/>
                </p:oleObj>
              </mc:Choice>
              <mc:Fallback>
                <p:oleObj name="훈민정음" r:id="rId4" imgW="3952780" imgH="3543503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8654" y="857250"/>
                        <a:ext cx="1252904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Rectangle 108"/>
          <p:cNvSpPr>
            <a:spLocks noChangeArrowheads="1"/>
          </p:cNvSpPr>
          <p:nvPr/>
        </p:nvSpPr>
        <p:spPr bwMode="auto">
          <a:xfrm>
            <a:off x="4485512" y="6264594"/>
            <a:ext cx="1025528" cy="382280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영업관리</a:t>
            </a:r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15095"/>
              </p:ext>
            </p:extLst>
          </p:nvPr>
        </p:nvGraphicFramePr>
        <p:xfrm>
          <a:off x="4771274" y="5495934"/>
          <a:ext cx="509954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" name="Image" r:id="rId6" imgW="1305107" imgH="1695687" progId="">
                  <p:embed/>
                </p:oleObj>
              </mc:Choice>
              <mc:Fallback>
                <p:oleObj name="Image" r:id="rId6" imgW="1305107" imgH="1695687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1274" y="5495934"/>
                        <a:ext cx="509954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Rectangle 127"/>
          <p:cNvSpPr>
            <a:spLocks noChangeArrowheads="1"/>
          </p:cNvSpPr>
          <p:nvPr/>
        </p:nvSpPr>
        <p:spPr bwMode="auto">
          <a:xfrm>
            <a:off x="3206355" y="5786439"/>
            <a:ext cx="118696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판매일보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미수금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계산서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명세서</a:t>
            </a:r>
            <a:endParaRPr lang="en-US" altLang="ko-KR" sz="1000" dirty="0">
              <a:solidFill>
                <a:srgbClr val="FF0000"/>
              </a:solidFill>
              <a:latin typeface="Adobe 고딕 Std B" pitchFamily="34" charset="-127"/>
              <a:ea typeface="Adobe 고딕 Std B" pitchFamily="34" charset="-127"/>
            </a:endParaRP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출하예정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수금등록</a:t>
            </a:r>
          </a:p>
        </p:txBody>
      </p:sp>
      <p:pic>
        <p:nvPicPr>
          <p:cNvPr id="2062" name="그림 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2443" y="1530351"/>
            <a:ext cx="989134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3" name="TextBox 55"/>
          <p:cNvSpPr>
            <a:spLocks noChangeArrowheads="1"/>
          </p:cNvSpPr>
          <p:nvPr/>
        </p:nvSpPr>
        <p:spPr bwMode="auto">
          <a:xfrm>
            <a:off x="5363312" y="2530484"/>
            <a:ext cx="1978269" cy="2905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185738" indent="-185738" eaLnBrk="0" latinLnBrk="0" hangingPunct="0">
              <a:spcBef>
                <a:spcPct val="20000"/>
              </a:spcBef>
              <a:buClr>
                <a:schemeClr val="tx2"/>
              </a:buClr>
            </a:pPr>
            <a:r>
              <a:rPr lang="ko-KR" altLang="en-US" sz="1100" b="1" dirty="0" smtClean="0">
                <a:latin typeface="HY견고딕" pitchFamily="18" charset="-127"/>
                <a:ea typeface="HY견고딕" pitchFamily="18" charset="-127"/>
              </a:rPr>
              <a:t>  계량데이터  </a:t>
            </a:r>
            <a:r>
              <a:rPr lang="ko-KR" altLang="en-US" sz="1100" b="1" dirty="0" err="1">
                <a:latin typeface="HY견고딕" pitchFamily="18" charset="-127"/>
                <a:ea typeface="HY견고딕" pitchFamily="18" charset="-127"/>
              </a:rPr>
              <a:t>동하중관리</a:t>
            </a:r>
            <a:endParaRPr lang="en-US" altLang="ko-KR" sz="1100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64" name="TextBox 80"/>
          <p:cNvSpPr>
            <a:spLocks noChangeArrowheads="1"/>
          </p:cNvSpPr>
          <p:nvPr/>
        </p:nvSpPr>
        <p:spPr bwMode="auto">
          <a:xfrm>
            <a:off x="1115616" y="0"/>
            <a:ext cx="6973270" cy="612934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KT</a:t>
            </a:r>
            <a:r>
              <a:rPr lang="ko-KR" altLang="en-US" sz="1600" b="1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파워텔</a:t>
            </a:r>
            <a:r>
              <a:rPr lang="ko-KR" altLang="en-US" sz="16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무전기</a:t>
            </a:r>
            <a:r>
              <a:rPr lang="en-US" altLang="ko-KR" sz="16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+</a:t>
            </a:r>
            <a:r>
              <a:rPr lang="ko-KR" altLang="en-US" sz="1600" b="1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스마트폰</a:t>
            </a:r>
            <a:r>
              <a:rPr lang="ko-KR" altLang="en-US" sz="1400" b="1" dirty="0" err="1">
                <a:latin typeface="HY견고딕" pitchFamily="18" charset="-127"/>
                <a:ea typeface="HY견고딕" pitchFamily="18" charset="-127"/>
              </a:rPr>
              <a:t>을</a:t>
            </a:r>
            <a:r>
              <a:rPr lang="ko-KR" altLang="en-US" sz="1400" b="1" dirty="0">
                <a:latin typeface="HY견고딕" pitchFamily="18" charset="-127"/>
                <a:ea typeface="HY견고딕" pitchFamily="18" charset="-127"/>
              </a:rPr>
              <a:t> 이용하여  배합설계의 핵심인 </a:t>
            </a:r>
            <a:r>
              <a:rPr lang="en-US" altLang="ko-KR" sz="14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W/C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비공식</a:t>
            </a:r>
            <a:r>
              <a:rPr lang="ko-KR" altLang="en-US" sz="1400" b="1" dirty="0" err="1" smtClean="0">
                <a:latin typeface="HY견고딕" pitchFamily="18" charset="-127"/>
                <a:ea typeface="HY견고딕" pitchFamily="18" charset="-127"/>
              </a:rPr>
              <a:t>및</a:t>
            </a:r>
            <a:r>
              <a:rPr lang="ko-KR" altLang="en-US" sz="1400" b="1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4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할증계수</a:t>
            </a:r>
            <a:r>
              <a:rPr lang="ko-KR" altLang="en-US" sz="1400" b="1" dirty="0">
                <a:latin typeface="HY견고딕" pitchFamily="18" charset="-127"/>
                <a:ea typeface="HY견고딕" pitchFamily="18" charset="-127"/>
              </a:rPr>
              <a:t>를 분석하며 생산공정의  </a:t>
            </a:r>
            <a:r>
              <a:rPr lang="ko-KR" altLang="en-US" sz="1400" b="1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동하중관리</a:t>
            </a:r>
            <a:r>
              <a:rPr lang="ko-KR" altLang="en-US" sz="1400" b="1" dirty="0" err="1">
                <a:latin typeface="HY견고딕" pitchFamily="18" charset="-127"/>
                <a:ea typeface="HY견고딕" pitchFamily="18" charset="-127"/>
              </a:rPr>
              <a:t>로</a:t>
            </a:r>
            <a:r>
              <a:rPr lang="ko-KR" altLang="en-US" sz="1400" b="1" dirty="0">
                <a:latin typeface="HY견고딕" pitchFamily="18" charset="-127"/>
                <a:ea typeface="HY견고딕" pitchFamily="18" charset="-127"/>
              </a:rPr>
              <a:t> 실질적인  공정관리를  한다</a:t>
            </a:r>
          </a:p>
        </p:txBody>
      </p:sp>
      <p:pic>
        <p:nvPicPr>
          <p:cNvPr id="2065" name="그림 36" descr="현장제품관리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8524" y="2643188"/>
            <a:ext cx="65795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7" name="Rectangle 127"/>
          <p:cNvSpPr>
            <a:spLocks noChangeArrowheads="1"/>
          </p:cNvSpPr>
          <p:nvPr/>
        </p:nvSpPr>
        <p:spPr bwMode="auto">
          <a:xfrm>
            <a:off x="3419872" y="1628800"/>
            <a:ext cx="11869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 err="1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생산표면수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 err="1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잔류율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  <a:r>
              <a:rPr lang="ko-KR" altLang="en-US" sz="1000" dirty="0" err="1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통과율</a:t>
            </a: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 전송</a:t>
            </a:r>
          </a:p>
        </p:txBody>
      </p:sp>
      <p:pic>
        <p:nvPicPr>
          <p:cNvPr id="2068" name="Picture 3" descr="믹서트럭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03728" y="3139327"/>
            <a:ext cx="678474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3" descr="믹서트럭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03728" y="3639389"/>
            <a:ext cx="678474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그림 42" descr="판넬 예상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3312" y="1566863"/>
            <a:ext cx="98913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55"/>
          <p:cNvSpPr>
            <a:spLocks noChangeArrowheads="1"/>
          </p:cNvSpPr>
          <p:nvPr/>
        </p:nvSpPr>
        <p:spPr bwMode="auto">
          <a:xfrm>
            <a:off x="5302019" y="876468"/>
            <a:ext cx="2090667" cy="30646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185738" indent="-185738" eaLnBrk="0" latinLnBrk="0" hangingPunct="0">
              <a:spcBef>
                <a:spcPct val="20000"/>
              </a:spcBef>
              <a:buClr>
                <a:schemeClr val="tx2"/>
              </a:buClr>
              <a:defRPr/>
            </a:pPr>
            <a:r>
              <a:rPr lang="ko-KR" altLang="en-US" sz="1200" b="1" dirty="0">
                <a:solidFill>
                  <a:schemeClr val="accent3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모래 </a:t>
            </a:r>
            <a:r>
              <a:rPr lang="ko-KR" altLang="en-US" sz="1200" b="1" dirty="0" err="1">
                <a:solidFill>
                  <a:schemeClr val="accent3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표면수</a:t>
            </a:r>
            <a:r>
              <a:rPr lang="ko-KR" altLang="en-US" sz="1200" b="1" dirty="0">
                <a:solidFill>
                  <a:schemeClr val="accent3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 자동 </a:t>
            </a:r>
            <a:r>
              <a:rPr lang="ko-KR" altLang="en-US" sz="1200" b="1" dirty="0" smtClean="0">
                <a:solidFill>
                  <a:schemeClr val="accent3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측정장치</a:t>
            </a:r>
            <a:endParaRPr lang="en-US" altLang="ko-KR" sz="1200" b="1" dirty="0">
              <a:solidFill>
                <a:schemeClr val="accent3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72" name="TextBox 55"/>
          <p:cNvSpPr>
            <a:spLocks noChangeArrowheads="1"/>
          </p:cNvSpPr>
          <p:nvPr/>
        </p:nvSpPr>
        <p:spPr bwMode="auto">
          <a:xfrm>
            <a:off x="5431226" y="1210569"/>
            <a:ext cx="1800976" cy="30646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185738" indent="-185738" eaLnBrk="0" latinLnBrk="0" hangingPunct="0">
              <a:spcBef>
                <a:spcPct val="20000"/>
              </a:spcBef>
              <a:buClr>
                <a:schemeClr val="tx2"/>
              </a:buClr>
            </a:pPr>
            <a:r>
              <a:rPr lang="en-US" altLang="ko-KR" sz="12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W/C</a:t>
            </a:r>
            <a:r>
              <a:rPr lang="ko-KR" altLang="en-US" sz="12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비</a:t>
            </a:r>
            <a:r>
              <a:rPr lang="en-US" altLang="ko-KR" sz="12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2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할증계수분석</a:t>
            </a:r>
            <a:endParaRPr lang="en-US" altLang="ko-KR" sz="1200" b="1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톱니 모양의 오른쪽 화살표 53"/>
          <p:cNvSpPr/>
          <p:nvPr/>
        </p:nvSpPr>
        <p:spPr>
          <a:xfrm>
            <a:off x="3419872" y="1196752"/>
            <a:ext cx="1384788" cy="357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5" name="아래쪽 화살표 54"/>
          <p:cNvSpPr/>
          <p:nvPr/>
        </p:nvSpPr>
        <p:spPr>
          <a:xfrm>
            <a:off x="6280954" y="3029734"/>
            <a:ext cx="329711" cy="609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7" name="톱니 모양의 오른쪽 화살표 56"/>
          <p:cNvSpPr/>
          <p:nvPr/>
        </p:nvSpPr>
        <p:spPr>
          <a:xfrm rot="2160000">
            <a:off x="2797258" y="2262971"/>
            <a:ext cx="903715" cy="338138"/>
          </a:xfrm>
          <a:prstGeom prst="notched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0" name="위쪽 화살표 59"/>
          <p:cNvSpPr/>
          <p:nvPr/>
        </p:nvSpPr>
        <p:spPr>
          <a:xfrm>
            <a:off x="4748017" y="4582499"/>
            <a:ext cx="329711" cy="71870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3" name="위쪽 화살표 62"/>
          <p:cNvSpPr/>
          <p:nvPr/>
        </p:nvSpPr>
        <p:spPr>
          <a:xfrm rot="18360000">
            <a:off x="5434110" y="3365387"/>
            <a:ext cx="365125" cy="5998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079" name="Rectangle 108"/>
          <p:cNvSpPr>
            <a:spLocks noChangeArrowheads="1"/>
          </p:cNvSpPr>
          <p:nvPr/>
        </p:nvSpPr>
        <p:spPr bwMode="auto">
          <a:xfrm>
            <a:off x="3491880" y="3857626"/>
            <a:ext cx="1512168" cy="500063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 eaLnBrk="0" latinLnBrk="0" hangingPunct="0">
              <a:spcBef>
                <a:spcPct val="50000"/>
              </a:spcBef>
            </a:pPr>
            <a:r>
              <a:rPr kumimoji="0" lang="en-US" altLang="ko-KR" sz="1200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KT</a:t>
            </a:r>
            <a:r>
              <a:rPr kumimoji="0" lang="ko-KR" altLang="en-US" sz="1200" b="1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파워텔</a:t>
            </a:r>
            <a:endParaRPr kumimoji="0" lang="en-US" altLang="ko-KR" sz="1200" b="1" dirty="0" smtClean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  <a:p>
            <a:pPr algn="ctr" eaLnBrk="0" latinLnBrk="0" hangingPunct="0">
              <a:spcBef>
                <a:spcPct val="50000"/>
              </a:spcBef>
            </a:pPr>
            <a:r>
              <a:rPr kumimoji="0" lang="ko-KR" altLang="en-US" sz="1200" b="1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무전기</a:t>
            </a:r>
            <a:r>
              <a:rPr kumimoji="0" lang="en-US" altLang="ko-KR" sz="1200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+</a:t>
            </a:r>
            <a:r>
              <a:rPr kumimoji="0" lang="ko-KR" altLang="en-US" sz="1200" b="1" dirty="0" err="1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스마트폰</a:t>
            </a:r>
            <a:endParaRPr kumimoji="0" lang="ko-KR" altLang="en-US" sz="12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2080" name="Rectangle 127"/>
          <p:cNvSpPr>
            <a:spLocks noChangeArrowheads="1"/>
          </p:cNvSpPr>
          <p:nvPr/>
        </p:nvSpPr>
        <p:spPr bwMode="auto">
          <a:xfrm>
            <a:off x="1050290" y="4203801"/>
            <a:ext cx="1396139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레미콘차량위치관제</a:t>
            </a:r>
            <a:endParaRPr lang="en-US" altLang="ko-KR" sz="1000" dirty="0">
              <a:solidFill>
                <a:srgbClr val="FF0000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66" name="위쪽 화살표 65"/>
          <p:cNvSpPr/>
          <p:nvPr/>
        </p:nvSpPr>
        <p:spPr>
          <a:xfrm rot="3060000">
            <a:off x="3023406" y="4443582"/>
            <a:ext cx="357188" cy="7913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082" name="Rectangle 127"/>
          <p:cNvSpPr>
            <a:spLocks noChangeArrowheads="1"/>
          </p:cNvSpPr>
          <p:nvPr/>
        </p:nvSpPr>
        <p:spPr bwMode="auto">
          <a:xfrm>
            <a:off x="5004048" y="4068020"/>
            <a:ext cx="112618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ko-KR" altLang="en-US" sz="1000" dirty="0" err="1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공시체사진전송</a:t>
            </a:r>
            <a:endParaRPr lang="ko-KR" altLang="en-US" sz="1000" dirty="0">
              <a:solidFill>
                <a:srgbClr val="FF0000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2083" name="Rectangle 127"/>
          <p:cNvSpPr>
            <a:spLocks noChangeArrowheads="1"/>
          </p:cNvSpPr>
          <p:nvPr/>
        </p:nvSpPr>
        <p:spPr bwMode="auto">
          <a:xfrm>
            <a:off x="6776476" y="3187436"/>
            <a:ext cx="113020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계량데이터전송</a:t>
            </a:r>
          </a:p>
        </p:txBody>
      </p:sp>
      <p:pic>
        <p:nvPicPr>
          <p:cNvPr id="69" name="Picture 2" descr="MGPS(썬캡)"/>
          <p:cNvPicPr>
            <a:picLocks noChangeAspect="1" noChangeArrowheads="1"/>
          </p:cNvPicPr>
          <p:nvPr/>
        </p:nvPicPr>
        <p:blipFill>
          <a:blip r:embed="rId12" cstate="print"/>
          <a:srcRect l="6250" r="8882"/>
          <a:stretch>
            <a:fillRect/>
          </a:stretch>
        </p:blipFill>
        <p:spPr bwMode="auto">
          <a:xfrm>
            <a:off x="1080969" y="3210764"/>
            <a:ext cx="857256" cy="857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9" name="Rectangle 108"/>
          <p:cNvSpPr>
            <a:spLocks noChangeArrowheads="1"/>
          </p:cNvSpPr>
          <p:nvPr/>
        </p:nvSpPr>
        <p:spPr bwMode="auto">
          <a:xfrm>
            <a:off x="1692995" y="6100084"/>
            <a:ext cx="1080120" cy="363463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출하관리</a:t>
            </a:r>
          </a:p>
        </p:txBody>
      </p:sp>
      <p:sp>
        <p:nvSpPr>
          <p:cNvPr id="40" name="Rectangle 127"/>
          <p:cNvSpPr>
            <a:spLocks noChangeArrowheads="1"/>
          </p:cNvSpPr>
          <p:nvPr/>
        </p:nvSpPr>
        <p:spPr bwMode="auto">
          <a:xfrm>
            <a:off x="1208432" y="5785027"/>
            <a:ext cx="79130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송장인쇄</a:t>
            </a:r>
            <a:endParaRPr lang="en-US" altLang="ko-KR" sz="1000">
              <a:solidFill>
                <a:srgbClr val="FF0000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graphicFrame>
        <p:nvGraphicFramePr>
          <p:cNvPr id="41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138525"/>
              </p:ext>
            </p:extLst>
          </p:nvPr>
        </p:nvGraphicFramePr>
        <p:xfrm>
          <a:off x="2233054" y="5304017"/>
          <a:ext cx="509954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" name="Image" r:id="rId13" imgW="1305107" imgH="1695687" progId="">
                  <p:embed/>
                </p:oleObj>
              </mc:Choice>
              <mc:Fallback>
                <p:oleObj name="Image" r:id="rId13" imgW="1305107" imgH="169568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054" y="5304017"/>
                        <a:ext cx="509954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127"/>
          <p:cNvSpPr>
            <a:spLocks noChangeArrowheads="1"/>
          </p:cNvSpPr>
          <p:nvPr/>
        </p:nvSpPr>
        <p:spPr bwMode="auto">
          <a:xfrm>
            <a:off x="1705516" y="4762242"/>
            <a:ext cx="105507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출하현황 전송</a:t>
            </a:r>
          </a:p>
        </p:txBody>
      </p:sp>
      <p:sp>
        <p:nvSpPr>
          <p:cNvPr id="43" name="톱니 모양의 오른쪽 화살표 42"/>
          <p:cNvSpPr/>
          <p:nvPr/>
        </p:nvSpPr>
        <p:spPr>
          <a:xfrm>
            <a:off x="2782126" y="3389358"/>
            <a:ext cx="848458" cy="357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1115616" y="5124078"/>
            <a:ext cx="5462343" cy="16298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539552" y="612933"/>
            <a:ext cx="7920880" cy="3902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84640" y="188913"/>
            <a:ext cx="8093320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latin typeface="+mn-ea"/>
                <a:ea typeface="+mn-ea"/>
              </a:rPr>
              <a:t>영업사원이 현장에서 </a:t>
            </a:r>
            <a:r>
              <a:rPr lang="ko-KR" altLang="en-US" sz="2000" b="1" dirty="0" err="1" smtClean="0">
                <a:latin typeface="+mn-ea"/>
                <a:ea typeface="+mn-ea"/>
              </a:rPr>
              <a:t>스마트폰으로</a:t>
            </a:r>
            <a:r>
              <a:rPr lang="ko-KR" altLang="en-US" sz="2000" b="1" dirty="0" smtClean="0">
                <a:latin typeface="+mn-ea"/>
                <a:ea typeface="+mn-ea"/>
              </a:rPr>
              <a:t> </a:t>
            </a:r>
            <a:r>
              <a:rPr lang="ko-KR" altLang="en-US" sz="2000" b="1" dirty="0" err="1" smtClean="0">
                <a:latin typeface="+mn-ea"/>
                <a:ea typeface="+mn-ea"/>
              </a:rPr>
              <a:t>예정등록및</a:t>
            </a:r>
            <a:r>
              <a:rPr lang="ko-KR" altLang="en-US" sz="2000" b="1" dirty="0" smtClean="0">
                <a:latin typeface="+mn-ea"/>
                <a:ea typeface="+mn-ea"/>
              </a:rPr>
              <a:t> 수금등록을 할 수 있다</a:t>
            </a:r>
            <a:r>
              <a:rPr lang="en-US" altLang="ko-KR" sz="2000" b="1" dirty="0" smtClean="0">
                <a:latin typeface="+mn-ea"/>
                <a:ea typeface="+mn-ea"/>
              </a:rPr>
              <a:t>!</a:t>
            </a:r>
            <a:endParaRPr lang="en-US" altLang="ko-KR" sz="2000" b="1" dirty="0">
              <a:latin typeface="+mn-ea"/>
              <a:ea typeface="+mn-ea"/>
            </a:endParaRPr>
          </a:p>
        </p:txBody>
      </p:sp>
      <p:pic>
        <p:nvPicPr>
          <p:cNvPr id="22531" name="그림 6" descr="수금등록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9538" y="636588"/>
            <a:ext cx="342900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그림 7" descr="출하예정등록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2" y="714375"/>
            <a:ext cx="3429000" cy="58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000250" y="142875"/>
            <a:ext cx="5576888" cy="4619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rIns="162000">
            <a:spAutoFit/>
          </a:bodyPr>
          <a:lstStyle/>
          <a:p>
            <a:pPr marL="101600">
              <a:defRPr/>
            </a:pPr>
            <a:r>
              <a:rPr kumimoji="0" lang="en-US" altLang="ko-KR" sz="2400" b="1" dirty="0">
                <a:latin typeface="굴림" pitchFamily="50" charset="-127"/>
                <a:ea typeface="굴림" pitchFamily="50" charset="-127"/>
              </a:rPr>
              <a:t>   </a:t>
            </a:r>
            <a:r>
              <a:rPr kumimoji="0" lang="ko-KR" altLang="en-US" sz="2400" b="1" dirty="0">
                <a:latin typeface="HY견고딕" pitchFamily="18" charset="-127"/>
                <a:ea typeface="HY견고딕" pitchFamily="18" charset="-127"/>
              </a:rPr>
              <a:t>한국전산 레미콘 </a:t>
            </a:r>
            <a:r>
              <a:rPr kumimoji="0" lang="ko-KR" altLang="en-US" sz="2400" b="1" dirty="0" err="1">
                <a:latin typeface="HY견고딕" pitchFamily="18" charset="-127"/>
                <a:ea typeface="HY견고딕" pitchFamily="18" charset="-127"/>
              </a:rPr>
              <a:t>콘트롤</a:t>
            </a:r>
            <a:r>
              <a:rPr kumimoji="0" lang="ko-KR" altLang="en-US" sz="2400" b="1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2400" b="1" dirty="0" err="1">
                <a:latin typeface="HY견고딕" pitchFamily="18" charset="-127"/>
                <a:ea typeface="HY견고딕" pitchFamily="18" charset="-127"/>
              </a:rPr>
              <a:t>판넬</a:t>
            </a:r>
            <a:endParaRPr kumimoji="0" lang="ko-KR" altLang="en-US" sz="2400" b="1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3555" name="Picture 3" descr="content_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92150"/>
            <a:ext cx="6477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판넬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701675"/>
            <a:ext cx="21336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Line 5"/>
          <p:cNvSpPr>
            <a:spLocks noChangeShapeType="1"/>
          </p:cNvSpPr>
          <p:nvPr/>
        </p:nvSpPr>
        <p:spPr bwMode="auto">
          <a:xfrm flipH="1">
            <a:off x="2971800" y="1143000"/>
            <a:ext cx="44196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H="1">
            <a:off x="6400800" y="1219200"/>
            <a:ext cx="1524000" cy="144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il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113" y="533400"/>
            <a:ext cx="7620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357438" y="0"/>
            <a:ext cx="4006850" cy="457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rIns="162000">
            <a:spAutoFit/>
          </a:bodyPr>
          <a:lstStyle/>
          <a:p>
            <a:pPr marL="101600" algn="l">
              <a:defRPr/>
            </a:pPr>
            <a:r>
              <a:rPr kumimoji="0" lang="en-US" altLang="ko-KR" sz="2400" b="1" dirty="0">
                <a:latin typeface="HY견고딕" pitchFamily="18" charset="-127"/>
                <a:ea typeface="HY견고딕" pitchFamily="18" charset="-127"/>
              </a:rPr>
              <a:t>   </a:t>
            </a:r>
            <a:r>
              <a:rPr kumimoji="0" lang="ko-KR" altLang="en-US" sz="2400" b="1" dirty="0">
                <a:latin typeface="HY견고딕" pitchFamily="18" charset="-127"/>
                <a:ea typeface="HY견고딕" pitchFamily="18" charset="-127"/>
              </a:rPr>
              <a:t>레미콘 </a:t>
            </a:r>
            <a:r>
              <a:rPr kumimoji="0" lang="ko-KR" altLang="en-US" sz="2400" b="1" dirty="0" err="1">
                <a:latin typeface="HY견고딕" pitchFamily="18" charset="-127"/>
                <a:ea typeface="HY견고딕" pitchFamily="18" charset="-127"/>
              </a:rPr>
              <a:t>콘트롤</a:t>
            </a:r>
            <a:r>
              <a:rPr kumimoji="0" lang="ko-KR" altLang="en-US" sz="2400" b="1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2400" b="1" dirty="0" err="1">
                <a:latin typeface="HY견고딕" pitchFamily="18" charset="-127"/>
                <a:ea typeface="HY견고딕" pitchFamily="18" charset="-127"/>
              </a:rPr>
              <a:t>판넬</a:t>
            </a:r>
            <a:endParaRPr kumimoji="0" lang="ko-KR" altLang="en-US" sz="2400" b="1" dirty="0"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p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34" y="927100"/>
            <a:ext cx="3455988" cy="2573338"/>
          </a:xfrm>
          <a:noFill/>
          <a:ln>
            <a:miter lim="800000"/>
            <a:headEnd/>
            <a:tailEnd/>
          </a:ln>
        </p:spPr>
      </p:pic>
      <p:pic>
        <p:nvPicPr>
          <p:cNvPr id="5" name="Picture 3" descr="ap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094" y="4071938"/>
            <a:ext cx="2735263" cy="212883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6" name="Picture 4" descr="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08" y="4076700"/>
            <a:ext cx="2736850" cy="211613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286248" y="0"/>
            <a:ext cx="44958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1" dirty="0">
                <a:solidFill>
                  <a:srgbClr val="79AACB"/>
                </a:solidFill>
                <a:latin typeface="HY견고딕" pitchFamily="18" charset="-127"/>
                <a:ea typeface="HY견고딕" pitchFamily="18" charset="-127"/>
              </a:rPr>
              <a:t>한국 전산 </a:t>
            </a:r>
            <a:r>
              <a:rPr lang="ko-KR" altLang="en-US" sz="2000" b="1" dirty="0" err="1">
                <a:solidFill>
                  <a:srgbClr val="79AACB"/>
                </a:solidFill>
                <a:latin typeface="HY견고딕" pitchFamily="18" charset="-127"/>
                <a:ea typeface="HY견고딕" pitchFamily="18" charset="-127"/>
              </a:rPr>
              <a:t>아스콘</a:t>
            </a:r>
            <a:r>
              <a:rPr lang="ko-KR" altLang="en-US" sz="2000" b="1" dirty="0">
                <a:solidFill>
                  <a:srgbClr val="79AACB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b="1" dirty="0" err="1">
                <a:solidFill>
                  <a:srgbClr val="79AACB"/>
                </a:solidFill>
                <a:latin typeface="HY견고딕" pitchFamily="18" charset="-127"/>
                <a:ea typeface="HY견고딕" pitchFamily="18" charset="-127"/>
              </a:rPr>
              <a:t>판넬</a:t>
            </a:r>
            <a:endParaRPr lang="ko-KR" altLang="en-US" sz="2000" dirty="0">
              <a:solidFill>
                <a:srgbClr val="79AACB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Picture 6" descr="ap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076700"/>
            <a:ext cx="2738438" cy="218757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1" name="Picture 7" descr="ap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1622" y="908050"/>
            <a:ext cx="3455987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57159" y="3357563"/>
            <a:ext cx="241458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en-US" altLang="ko-KR" sz="2400" b="1" dirty="0"/>
              <a:t>   </a:t>
            </a:r>
            <a:r>
              <a:rPr kumimoji="0" lang="ko-KR" altLang="en-US" b="1" dirty="0" err="1"/>
              <a:t>아스콘작업화면</a:t>
            </a:r>
            <a:endParaRPr kumimoji="0" lang="ko-KR" altLang="en-US" b="1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929058" y="3500438"/>
            <a:ext cx="300039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/>
            <a:r>
              <a:rPr kumimoji="0" lang="en-US" altLang="ko-KR" sz="2400" b="1" dirty="0"/>
              <a:t>   </a:t>
            </a:r>
            <a:r>
              <a:rPr kumimoji="0" lang="ko-KR" altLang="en-US" b="1" dirty="0" err="1"/>
              <a:t>아스콘공정표시화면</a:t>
            </a:r>
            <a:endParaRPr kumimoji="0" lang="ko-KR" altLang="en-US" b="1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85720" y="6215082"/>
            <a:ext cx="2428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ko-KR" altLang="en-US" b="1" dirty="0" err="1"/>
              <a:t>아스콘조깅입력화면</a:t>
            </a:r>
            <a:endParaRPr kumimoji="0" lang="ko-KR" altLang="en-US" b="1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286116" y="6110607"/>
            <a:ext cx="2643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en-US" altLang="ko-KR" sz="2400" b="1" dirty="0"/>
              <a:t> </a:t>
            </a:r>
            <a:r>
              <a:rPr kumimoji="0" lang="en-US" altLang="ko-KR" sz="2400" b="1" dirty="0" smtClean="0"/>
              <a:t> </a:t>
            </a:r>
            <a:r>
              <a:rPr kumimoji="0" lang="ko-KR" altLang="en-US" b="1" dirty="0" err="1"/>
              <a:t>아스콘배합입력화면</a:t>
            </a:r>
            <a:endParaRPr kumimoji="0" lang="ko-KR" altLang="en-US" b="1" dirty="0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6286513" y="6202940"/>
            <a:ext cx="2892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ko-KR" altLang="en-US" b="1" dirty="0" err="1" smtClean="0"/>
              <a:t>아스콘생산자료출력화면</a:t>
            </a:r>
            <a:endParaRPr kumimoji="0" lang="ko-KR" altLang="en-US" b="1" dirty="0"/>
          </a:p>
        </p:txBody>
      </p:sp>
      <p:pic>
        <p:nvPicPr>
          <p:cNvPr id="17" name="Picture 13" descr="판넬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714356"/>
            <a:ext cx="1857356" cy="169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4"/>
          <p:cNvSpPr>
            <a:spLocks noChangeShapeType="1"/>
          </p:cNvSpPr>
          <p:nvPr/>
        </p:nvSpPr>
        <p:spPr bwMode="auto">
          <a:xfrm flipH="1">
            <a:off x="3163922" y="692150"/>
            <a:ext cx="792162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>
            <a:off x="6370636" y="1068374"/>
            <a:ext cx="15113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3956084" y="923911"/>
            <a:ext cx="4176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08168" y="142852"/>
            <a:ext cx="480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162000">
            <a:spAutoFit/>
          </a:bodyPr>
          <a:lstStyle/>
          <a:p>
            <a:pPr marL="101600" algn="l"/>
            <a:r>
              <a:rPr kumimoji="0" lang="en-US" altLang="ko-KR" sz="2400" b="1"/>
              <a:t>   </a:t>
            </a:r>
            <a:r>
              <a:rPr kumimoji="0" lang="ko-KR" altLang="en-US" sz="2400" b="1"/>
              <a:t>아스콘 콘트롤 판넬 공정화면</a:t>
            </a:r>
          </a:p>
        </p:txBody>
      </p:sp>
      <p:pic>
        <p:nvPicPr>
          <p:cNvPr id="5" name="Picture 3" descr="ap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269" y="935016"/>
            <a:ext cx="6132566" cy="4440126"/>
          </a:xfrm>
          <a:noFill/>
          <a:ln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51356" y="5616552"/>
            <a:ext cx="224953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en-US" altLang="ko-KR" sz="2400" b="1" dirty="0"/>
              <a:t>   </a:t>
            </a:r>
            <a:r>
              <a:rPr kumimoji="0" lang="ko-KR" altLang="en-US" dirty="0" err="1"/>
              <a:t>총배치수</a:t>
            </a:r>
            <a:r>
              <a:rPr kumimoji="0" lang="ko-KR" altLang="en-US" dirty="0"/>
              <a:t> 표시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832443" y="4895827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071670" y="5327627"/>
            <a:ext cx="2968611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en-US" altLang="ko-KR" sz="2400" b="1" dirty="0"/>
              <a:t>   </a:t>
            </a:r>
            <a:r>
              <a:rPr kumimoji="0" lang="ko-KR" altLang="en-US" dirty="0" err="1"/>
              <a:t>믹서게이트</a:t>
            </a:r>
            <a:r>
              <a:rPr kumimoji="0" lang="ko-KR" altLang="en-US" dirty="0"/>
              <a:t> </a:t>
            </a:r>
            <a:r>
              <a:rPr kumimoji="0" lang="ko-KR" altLang="en-US" dirty="0" err="1"/>
              <a:t>열림닫힘표시및</a:t>
            </a:r>
            <a:r>
              <a:rPr kumimoji="0" lang="ko-KR" altLang="en-US" dirty="0"/>
              <a:t> </a:t>
            </a:r>
            <a:r>
              <a:rPr kumimoji="0" lang="ko-KR" altLang="en-US" dirty="0" err="1"/>
              <a:t>믹서투입시</a:t>
            </a:r>
            <a:r>
              <a:rPr kumimoji="0" lang="ko-KR" altLang="en-US" dirty="0"/>
              <a:t> </a:t>
            </a:r>
            <a:r>
              <a:rPr kumimoji="0" lang="ko-KR" altLang="en-US" dirty="0" err="1"/>
              <a:t>적색표시및</a:t>
            </a:r>
            <a:r>
              <a:rPr kumimoji="0" lang="ko-KR" altLang="en-US" dirty="0"/>
              <a:t> </a:t>
            </a:r>
            <a:r>
              <a:rPr kumimoji="0" lang="ko-KR" altLang="en-US" dirty="0" err="1"/>
              <a:t>모타</a:t>
            </a:r>
            <a:r>
              <a:rPr kumimoji="0" lang="ko-KR" altLang="en-US" dirty="0"/>
              <a:t> 회전동작시작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175093" y="4535465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704107" y="3959202"/>
            <a:ext cx="1439894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en-US" altLang="ko-KR" sz="1200" dirty="0"/>
              <a:t>1.</a:t>
            </a:r>
            <a:r>
              <a:rPr kumimoji="0" lang="ko-KR" altLang="en-US" sz="1200" dirty="0" err="1"/>
              <a:t>버너개도표시</a:t>
            </a:r>
            <a:endParaRPr kumimoji="0" lang="ko-KR" altLang="en-US" sz="1200" dirty="0"/>
          </a:p>
          <a:p>
            <a:pPr marL="101600" algn="l"/>
            <a:r>
              <a:rPr kumimoji="0" lang="en-US" altLang="ko-KR" sz="1200" dirty="0"/>
              <a:t>2.</a:t>
            </a:r>
            <a:r>
              <a:rPr kumimoji="0" lang="ko-KR" altLang="en-US" sz="1200" dirty="0"/>
              <a:t>현재생산중인배합번호표시</a:t>
            </a:r>
          </a:p>
          <a:p>
            <a:pPr marL="101600" algn="l"/>
            <a:r>
              <a:rPr kumimoji="0" lang="en-US" altLang="ko-KR" sz="1200" dirty="0"/>
              <a:t>3.</a:t>
            </a:r>
            <a:r>
              <a:rPr kumimoji="0" lang="ko-KR" altLang="en-US" sz="1200" dirty="0" err="1"/>
              <a:t>총생산예정배</a:t>
            </a:r>
            <a:r>
              <a:rPr kumimoji="0" lang="ko-KR" altLang="en-US" sz="1200" dirty="0"/>
              <a:t> </a:t>
            </a:r>
          </a:p>
          <a:p>
            <a:pPr marL="101600" algn="l"/>
            <a:r>
              <a:rPr kumimoji="0" lang="ko-KR" altLang="en-US" sz="1200" dirty="0"/>
              <a:t>  </a:t>
            </a:r>
            <a:r>
              <a:rPr kumimoji="0" lang="ko-KR" altLang="en-US" sz="1200" dirty="0" err="1"/>
              <a:t>치표시</a:t>
            </a:r>
            <a:endParaRPr kumimoji="0" lang="ko-KR" altLang="en-US" sz="1200" dirty="0"/>
          </a:p>
          <a:p>
            <a:pPr marL="101600" algn="l"/>
            <a:r>
              <a:rPr kumimoji="0" lang="en-US" altLang="ko-KR" sz="1200" dirty="0"/>
              <a:t>4.</a:t>
            </a:r>
            <a:r>
              <a:rPr kumimoji="0" lang="ko-KR" altLang="en-US" sz="1200" dirty="0"/>
              <a:t>현재생산중인</a:t>
            </a:r>
          </a:p>
          <a:p>
            <a:pPr marL="101600" algn="l"/>
            <a:r>
              <a:rPr kumimoji="0" lang="ko-KR" altLang="en-US" sz="1200" dirty="0"/>
              <a:t>   배치회수</a:t>
            </a:r>
          </a:p>
          <a:p>
            <a:pPr marL="101600" algn="l"/>
            <a:r>
              <a:rPr kumimoji="0" lang="en-US" altLang="ko-KR" sz="1200" dirty="0"/>
              <a:t>5.</a:t>
            </a:r>
            <a:r>
              <a:rPr kumimoji="0" lang="ko-KR" altLang="en-US" sz="1200" dirty="0" err="1"/>
              <a:t>믹싱타임등</a:t>
            </a:r>
            <a:r>
              <a:rPr kumimoji="0" lang="ko-KR" altLang="en-US" sz="1200" dirty="0"/>
              <a:t> 표시</a:t>
            </a:r>
          </a:p>
          <a:p>
            <a:pPr marL="101600" algn="l"/>
            <a:endParaRPr kumimoji="0" lang="en-US" altLang="ko-KR" sz="1200" dirty="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 flipV="1">
            <a:off x="7559643" y="4824390"/>
            <a:ext cx="360363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7775543" y="1511277"/>
            <a:ext cx="151136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en-US" altLang="ko-KR" sz="1400"/>
              <a:t>1.</a:t>
            </a:r>
            <a:r>
              <a:rPr kumimoji="0" lang="ko-KR" altLang="en-US" sz="1400"/>
              <a:t>드라이 온도</a:t>
            </a:r>
          </a:p>
          <a:p>
            <a:pPr marL="101600" algn="l"/>
            <a:r>
              <a:rPr kumimoji="0" lang="en-US" altLang="ko-KR" sz="1400"/>
              <a:t>2.HOT </a:t>
            </a:r>
            <a:r>
              <a:rPr kumimoji="0" lang="ko-KR" altLang="en-US" sz="1400"/>
              <a:t>온도</a:t>
            </a:r>
          </a:p>
          <a:p>
            <a:pPr marL="101600" algn="l"/>
            <a:r>
              <a:rPr kumimoji="0" lang="en-US" altLang="ko-KR" sz="1400"/>
              <a:t>3.AP </a:t>
            </a:r>
            <a:r>
              <a:rPr kumimoji="0" lang="ko-KR" altLang="en-US" sz="1400"/>
              <a:t>온도 표시</a:t>
            </a: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7416768" y="1871640"/>
            <a:ext cx="576263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-156812" y="1000108"/>
            <a:ext cx="165697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en-US" altLang="ko-KR" sz="1400" dirty="0"/>
              <a:t>1.</a:t>
            </a:r>
            <a:r>
              <a:rPr kumimoji="0" lang="ko-KR" altLang="en-US" sz="1400" dirty="0"/>
              <a:t>골재</a:t>
            </a:r>
            <a:r>
              <a:rPr kumimoji="0" lang="en-US" altLang="ko-KR" sz="1400" dirty="0"/>
              <a:t>,</a:t>
            </a:r>
            <a:r>
              <a:rPr kumimoji="0" lang="ko-KR" altLang="en-US" sz="1400" dirty="0"/>
              <a:t>휠라</a:t>
            </a:r>
            <a:r>
              <a:rPr kumimoji="0" lang="en-US" altLang="ko-KR" sz="1400" dirty="0"/>
              <a:t>,</a:t>
            </a:r>
            <a:r>
              <a:rPr kumimoji="0" lang="ko-KR" altLang="en-US" sz="1400" dirty="0" err="1"/>
              <a:t>더스트</a:t>
            </a:r>
            <a:r>
              <a:rPr kumimoji="0" lang="ko-KR" altLang="en-US" sz="1400" dirty="0"/>
              <a:t> 등 </a:t>
            </a:r>
            <a:r>
              <a:rPr kumimoji="0" lang="ko-KR" altLang="en-US" sz="1400" dirty="0" err="1"/>
              <a:t>계량값실시간</a:t>
            </a:r>
            <a:r>
              <a:rPr kumimoji="0" lang="ko-KR" altLang="en-US" sz="1400" dirty="0"/>
              <a:t> 표시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1152493" y="1655740"/>
            <a:ext cx="1079500" cy="714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3959202"/>
            <a:ext cx="1509681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en-US" altLang="ko-KR" sz="1400"/>
              <a:t>1.</a:t>
            </a:r>
            <a:r>
              <a:rPr kumimoji="0" lang="ko-KR" altLang="en-US" sz="1400"/>
              <a:t>골재</a:t>
            </a:r>
            <a:r>
              <a:rPr kumimoji="0" lang="en-US" altLang="ko-KR" sz="1400"/>
              <a:t>,</a:t>
            </a:r>
            <a:r>
              <a:rPr kumimoji="0" lang="ko-KR" altLang="en-US" sz="1400"/>
              <a:t>휠라</a:t>
            </a:r>
            <a:r>
              <a:rPr kumimoji="0" lang="en-US" altLang="ko-KR" sz="1400"/>
              <a:t>,</a:t>
            </a:r>
            <a:r>
              <a:rPr kumimoji="0" lang="ko-KR" altLang="en-US" sz="1400"/>
              <a:t>더스트 등 설정갑및 계량값</a:t>
            </a:r>
          </a:p>
          <a:p>
            <a:pPr marL="101600" algn="l"/>
            <a:r>
              <a:rPr kumimoji="0" lang="ko-KR" altLang="en-US" sz="1400"/>
              <a:t>실시간 표시</a:t>
            </a: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1366806" y="3671865"/>
            <a:ext cx="2160587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-157972" y="2374876"/>
            <a:ext cx="1669240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en-US" altLang="ko-KR" sz="1400" dirty="0"/>
              <a:t>1.</a:t>
            </a:r>
            <a:r>
              <a:rPr kumimoji="0" lang="ko-KR" altLang="en-US" sz="1400" dirty="0"/>
              <a:t>골재</a:t>
            </a:r>
            <a:r>
              <a:rPr kumimoji="0" lang="en-US" altLang="ko-KR" sz="1400" dirty="0"/>
              <a:t>,</a:t>
            </a:r>
            <a:r>
              <a:rPr kumimoji="0" lang="ko-KR" altLang="en-US" sz="1400" dirty="0"/>
              <a:t>휠라</a:t>
            </a:r>
            <a:r>
              <a:rPr kumimoji="0" lang="en-US" altLang="ko-KR" sz="1400" dirty="0"/>
              <a:t>,</a:t>
            </a:r>
            <a:r>
              <a:rPr kumimoji="0" lang="ko-KR" altLang="en-US" sz="1400" dirty="0" err="1"/>
              <a:t>더스트</a:t>
            </a:r>
            <a:r>
              <a:rPr kumimoji="0" lang="ko-KR" altLang="en-US" sz="1400" dirty="0"/>
              <a:t> </a:t>
            </a:r>
            <a:r>
              <a:rPr kumimoji="0" lang="ko-KR" altLang="en-US" sz="1400" dirty="0" err="1"/>
              <a:t>저장게이트</a:t>
            </a:r>
            <a:r>
              <a:rPr kumimoji="0" lang="ko-KR" altLang="en-US" sz="1400" dirty="0"/>
              <a:t> </a:t>
            </a:r>
            <a:r>
              <a:rPr kumimoji="0" lang="ko-KR" altLang="en-US" sz="1400" dirty="0" err="1"/>
              <a:t>열림닫힘</a:t>
            </a:r>
            <a:r>
              <a:rPr kumimoji="0" lang="ko-KR" altLang="en-US" sz="1400" dirty="0"/>
              <a:t> </a:t>
            </a:r>
            <a:r>
              <a:rPr kumimoji="0" lang="ko-KR" altLang="en-US" sz="1400" dirty="0" err="1"/>
              <a:t>실시간표시</a:t>
            </a:r>
            <a:r>
              <a:rPr kumimoji="0" lang="ko-KR" altLang="en-US" sz="1400" dirty="0"/>
              <a:t> </a:t>
            </a:r>
            <a:r>
              <a:rPr kumimoji="0" lang="ko-KR" altLang="en-US" sz="1400" dirty="0" smtClean="0"/>
              <a:t>및 보</a:t>
            </a:r>
            <a:r>
              <a:rPr lang="ko-KR" altLang="en-US" sz="1400" dirty="0" smtClean="0"/>
              <a:t>일러</a:t>
            </a:r>
            <a:r>
              <a:rPr kumimoji="0" lang="ko-KR" altLang="en-US" sz="1400" dirty="0" smtClean="0"/>
              <a:t> </a:t>
            </a:r>
            <a:r>
              <a:rPr kumimoji="0" lang="ko-KR" altLang="en-US" sz="1400" dirty="0"/>
              <a:t>상황표시</a:t>
            </a: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1366806" y="2879702"/>
            <a:ext cx="936625" cy="714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7775543" y="792140"/>
            <a:ext cx="151136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ko-KR" altLang="en-US" sz="1400" dirty="0"/>
              <a:t>날자</a:t>
            </a:r>
            <a:r>
              <a:rPr kumimoji="0" lang="en-US" altLang="ko-KR" sz="1400" dirty="0"/>
              <a:t>,</a:t>
            </a:r>
            <a:r>
              <a:rPr kumimoji="0" lang="ko-KR" altLang="en-US" sz="1400" dirty="0"/>
              <a:t>시간 표시</a:t>
            </a: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H="1">
            <a:off x="6119781" y="935015"/>
            <a:ext cx="1800225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V="1">
            <a:off x="1439831" y="2374877"/>
            <a:ext cx="151130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14" y="1087504"/>
            <a:ext cx="998550" cy="94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2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14" y="2311640"/>
            <a:ext cx="99855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108"/>
          <p:cNvSpPr>
            <a:spLocks noChangeArrowheads="1"/>
          </p:cNvSpPr>
          <p:nvPr/>
        </p:nvSpPr>
        <p:spPr bwMode="auto">
          <a:xfrm>
            <a:off x="3005308" y="4111840"/>
            <a:ext cx="591632" cy="203049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sz="1100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출하관리</a:t>
            </a:r>
          </a:p>
        </p:txBody>
      </p:sp>
      <p:graphicFrame>
        <p:nvGraphicFramePr>
          <p:cNvPr id="49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132496"/>
              </p:ext>
            </p:extLst>
          </p:nvPr>
        </p:nvGraphicFramePr>
        <p:xfrm>
          <a:off x="3046146" y="3407686"/>
          <a:ext cx="550793" cy="701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Image" r:id="rId5" imgW="1305107" imgH="1695687" progId="">
                  <p:embed/>
                </p:oleObj>
              </mc:Choice>
              <mc:Fallback>
                <p:oleObj name="Image" r:id="rId5" imgW="1305107" imgH="169568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6146" y="3407686"/>
                        <a:ext cx="550793" cy="7014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그림 42" descr="판넬 예상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8952" y="836712"/>
            <a:ext cx="989135" cy="113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AutoShape 11"/>
          <p:cNvSpPr>
            <a:spLocks noChangeArrowheads="1"/>
          </p:cNvSpPr>
          <p:nvPr/>
        </p:nvSpPr>
        <p:spPr bwMode="auto">
          <a:xfrm>
            <a:off x="5105839" y="2273753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err="1" smtClean="0"/>
              <a:t>표면수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617849" y="5446008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err="1" smtClean="0"/>
              <a:t>판넬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636621"/>
              </p:ext>
            </p:extLst>
          </p:nvPr>
        </p:nvGraphicFramePr>
        <p:xfrm>
          <a:off x="2771800" y="1248334"/>
          <a:ext cx="825140" cy="97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훈민정음" r:id="rId8" imgW="3952780" imgH="3543503" progId="">
                  <p:embed/>
                </p:oleObj>
              </mc:Choice>
              <mc:Fallback>
                <p:oleObj name="훈민정음" r:id="rId8" imgW="3952780" imgH="3543503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1248334"/>
                        <a:ext cx="825140" cy="97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" name="Picture 82" descr="PE01729_[1]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91804" y="3509012"/>
            <a:ext cx="775736" cy="64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112"/>
          <p:cNvSpPr>
            <a:spLocks noChangeArrowheads="1"/>
          </p:cNvSpPr>
          <p:nvPr/>
        </p:nvSpPr>
        <p:spPr bwMode="auto">
          <a:xfrm>
            <a:off x="5019468" y="4183848"/>
            <a:ext cx="613286" cy="216024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sz="1100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품질관리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92" y="4781331"/>
            <a:ext cx="995972" cy="102620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60" y="3516022"/>
            <a:ext cx="998550" cy="1008676"/>
          </a:xfrm>
          <a:prstGeom prst="rect">
            <a:avLst/>
          </a:prstGeom>
        </p:spPr>
      </p:pic>
      <p:pic>
        <p:nvPicPr>
          <p:cNvPr id="58" name="Picture 9" descr="G:\work\회사홍보관련\스마트폰(레미콘)\공시체대장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67699" y="5536406"/>
            <a:ext cx="520601" cy="98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Freeform 256"/>
          <p:cNvSpPr>
            <a:spLocks/>
          </p:cNvSpPr>
          <p:nvPr/>
        </p:nvSpPr>
        <p:spPr bwMode="auto">
          <a:xfrm>
            <a:off x="6287435" y="3527445"/>
            <a:ext cx="722325" cy="455801"/>
          </a:xfrm>
          <a:custGeom>
            <a:avLst/>
            <a:gdLst>
              <a:gd name="T0" fmla="*/ 200 w 1199"/>
              <a:gd name="T1" fmla="*/ 645 h 800"/>
              <a:gd name="T2" fmla="*/ 266 w 1199"/>
              <a:gd name="T3" fmla="*/ 731 h 800"/>
              <a:gd name="T4" fmla="*/ 346 w 1199"/>
              <a:gd name="T5" fmla="*/ 784 h 800"/>
              <a:gd name="T6" fmla="*/ 434 w 1199"/>
              <a:gd name="T7" fmla="*/ 800 h 800"/>
              <a:gd name="T8" fmla="*/ 522 w 1199"/>
              <a:gd name="T9" fmla="*/ 773 h 800"/>
              <a:gd name="T10" fmla="*/ 599 w 1199"/>
              <a:gd name="T11" fmla="*/ 712 h 800"/>
              <a:gd name="T12" fmla="*/ 677 w 1199"/>
              <a:gd name="T13" fmla="*/ 773 h 800"/>
              <a:gd name="T14" fmla="*/ 765 w 1199"/>
              <a:gd name="T15" fmla="*/ 800 h 800"/>
              <a:gd name="T16" fmla="*/ 852 w 1199"/>
              <a:gd name="T17" fmla="*/ 784 h 800"/>
              <a:gd name="T18" fmla="*/ 932 w 1199"/>
              <a:gd name="T19" fmla="*/ 731 h 800"/>
              <a:gd name="T20" fmla="*/ 996 w 1199"/>
              <a:gd name="T21" fmla="*/ 645 h 800"/>
              <a:gd name="T22" fmla="*/ 1055 w 1199"/>
              <a:gd name="T23" fmla="*/ 600 h 800"/>
              <a:gd name="T24" fmla="*/ 1116 w 1199"/>
              <a:gd name="T25" fmla="*/ 581 h 800"/>
              <a:gd name="T26" fmla="*/ 1167 w 1199"/>
              <a:gd name="T27" fmla="*/ 525 h 800"/>
              <a:gd name="T28" fmla="*/ 1193 w 1199"/>
              <a:gd name="T29" fmla="*/ 445 h 800"/>
              <a:gd name="T30" fmla="*/ 1193 w 1199"/>
              <a:gd name="T31" fmla="*/ 355 h 800"/>
              <a:gd name="T32" fmla="*/ 1167 w 1199"/>
              <a:gd name="T33" fmla="*/ 272 h 800"/>
              <a:gd name="T34" fmla="*/ 1116 w 1199"/>
              <a:gd name="T35" fmla="*/ 219 h 800"/>
              <a:gd name="T36" fmla="*/ 1055 w 1199"/>
              <a:gd name="T37" fmla="*/ 200 h 800"/>
              <a:gd name="T38" fmla="*/ 996 w 1199"/>
              <a:gd name="T39" fmla="*/ 152 h 800"/>
              <a:gd name="T40" fmla="*/ 932 w 1199"/>
              <a:gd name="T41" fmla="*/ 67 h 800"/>
              <a:gd name="T42" fmla="*/ 852 w 1199"/>
              <a:gd name="T43" fmla="*/ 14 h 800"/>
              <a:gd name="T44" fmla="*/ 765 w 1199"/>
              <a:gd name="T45" fmla="*/ 0 h 800"/>
              <a:gd name="T46" fmla="*/ 677 w 1199"/>
              <a:gd name="T47" fmla="*/ 24 h 800"/>
              <a:gd name="T48" fmla="*/ 599 w 1199"/>
              <a:gd name="T49" fmla="*/ 88 h 800"/>
              <a:gd name="T50" fmla="*/ 522 w 1199"/>
              <a:gd name="T51" fmla="*/ 24 h 800"/>
              <a:gd name="T52" fmla="*/ 434 w 1199"/>
              <a:gd name="T53" fmla="*/ 0 h 800"/>
              <a:gd name="T54" fmla="*/ 346 w 1199"/>
              <a:gd name="T55" fmla="*/ 14 h 800"/>
              <a:gd name="T56" fmla="*/ 266 w 1199"/>
              <a:gd name="T57" fmla="*/ 67 h 800"/>
              <a:gd name="T58" fmla="*/ 200 w 1199"/>
              <a:gd name="T59" fmla="*/ 152 h 800"/>
              <a:gd name="T60" fmla="*/ 144 w 1199"/>
              <a:gd name="T61" fmla="*/ 200 h 800"/>
              <a:gd name="T62" fmla="*/ 83 w 1199"/>
              <a:gd name="T63" fmla="*/ 219 h 800"/>
              <a:gd name="T64" fmla="*/ 32 w 1199"/>
              <a:gd name="T65" fmla="*/ 272 h 800"/>
              <a:gd name="T66" fmla="*/ 3 w 1199"/>
              <a:gd name="T67" fmla="*/ 355 h 800"/>
              <a:gd name="T68" fmla="*/ 3 w 1199"/>
              <a:gd name="T69" fmla="*/ 445 h 800"/>
              <a:gd name="T70" fmla="*/ 32 w 1199"/>
              <a:gd name="T71" fmla="*/ 525 h 800"/>
              <a:gd name="T72" fmla="*/ 83 w 1199"/>
              <a:gd name="T73" fmla="*/ 581 h 800"/>
              <a:gd name="T74" fmla="*/ 144 w 1199"/>
              <a:gd name="T75" fmla="*/ 6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99" h="800">
                <a:moveTo>
                  <a:pt x="176" y="592"/>
                </a:moveTo>
                <a:lnTo>
                  <a:pt x="200" y="645"/>
                </a:lnTo>
                <a:lnTo>
                  <a:pt x="232" y="693"/>
                </a:lnTo>
                <a:lnTo>
                  <a:pt x="266" y="731"/>
                </a:lnTo>
                <a:lnTo>
                  <a:pt x="304" y="763"/>
                </a:lnTo>
                <a:lnTo>
                  <a:pt x="346" y="784"/>
                </a:lnTo>
                <a:lnTo>
                  <a:pt x="389" y="797"/>
                </a:lnTo>
                <a:lnTo>
                  <a:pt x="434" y="800"/>
                </a:lnTo>
                <a:lnTo>
                  <a:pt x="480" y="792"/>
                </a:lnTo>
                <a:lnTo>
                  <a:pt x="522" y="773"/>
                </a:lnTo>
                <a:lnTo>
                  <a:pt x="562" y="747"/>
                </a:lnTo>
                <a:lnTo>
                  <a:pt x="599" y="712"/>
                </a:lnTo>
                <a:lnTo>
                  <a:pt x="637" y="747"/>
                </a:lnTo>
                <a:lnTo>
                  <a:pt x="677" y="773"/>
                </a:lnTo>
                <a:lnTo>
                  <a:pt x="719" y="792"/>
                </a:lnTo>
                <a:lnTo>
                  <a:pt x="765" y="800"/>
                </a:lnTo>
                <a:lnTo>
                  <a:pt x="807" y="797"/>
                </a:lnTo>
                <a:lnTo>
                  <a:pt x="852" y="784"/>
                </a:lnTo>
                <a:lnTo>
                  <a:pt x="892" y="763"/>
                </a:lnTo>
                <a:lnTo>
                  <a:pt x="932" y="731"/>
                </a:lnTo>
                <a:lnTo>
                  <a:pt x="967" y="693"/>
                </a:lnTo>
                <a:lnTo>
                  <a:pt x="996" y="645"/>
                </a:lnTo>
                <a:lnTo>
                  <a:pt x="1023" y="592"/>
                </a:lnTo>
                <a:lnTo>
                  <a:pt x="1055" y="600"/>
                </a:lnTo>
                <a:lnTo>
                  <a:pt x="1087" y="595"/>
                </a:lnTo>
                <a:lnTo>
                  <a:pt x="1116" y="581"/>
                </a:lnTo>
                <a:lnTo>
                  <a:pt x="1143" y="557"/>
                </a:lnTo>
                <a:lnTo>
                  <a:pt x="1167" y="525"/>
                </a:lnTo>
                <a:lnTo>
                  <a:pt x="1183" y="488"/>
                </a:lnTo>
                <a:lnTo>
                  <a:pt x="1193" y="445"/>
                </a:lnTo>
                <a:lnTo>
                  <a:pt x="1199" y="400"/>
                </a:lnTo>
                <a:lnTo>
                  <a:pt x="1193" y="355"/>
                </a:lnTo>
                <a:lnTo>
                  <a:pt x="1183" y="312"/>
                </a:lnTo>
                <a:lnTo>
                  <a:pt x="1167" y="272"/>
                </a:lnTo>
                <a:lnTo>
                  <a:pt x="1143" y="240"/>
                </a:lnTo>
                <a:lnTo>
                  <a:pt x="1116" y="219"/>
                </a:lnTo>
                <a:lnTo>
                  <a:pt x="1087" y="203"/>
                </a:lnTo>
                <a:lnTo>
                  <a:pt x="1055" y="200"/>
                </a:lnTo>
                <a:lnTo>
                  <a:pt x="1023" y="206"/>
                </a:lnTo>
                <a:lnTo>
                  <a:pt x="996" y="152"/>
                </a:lnTo>
                <a:lnTo>
                  <a:pt x="967" y="107"/>
                </a:lnTo>
                <a:lnTo>
                  <a:pt x="932" y="67"/>
                </a:lnTo>
                <a:lnTo>
                  <a:pt x="892" y="35"/>
                </a:lnTo>
                <a:lnTo>
                  <a:pt x="852" y="14"/>
                </a:lnTo>
                <a:lnTo>
                  <a:pt x="807" y="3"/>
                </a:lnTo>
                <a:lnTo>
                  <a:pt x="765" y="0"/>
                </a:lnTo>
                <a:lnTo>
                  <a:pt x="719" y="8"/>
                </a:lnTo>
                <a:lnTo>
                  <a:pt x="677" y="24"/>
                </a:lnTo>
                <a:lnTo>
                  <a:pt x="637" y="51"/>
                </a:lnTo>
                <a:lnTo>
                  <a:pt x="599" y="88"/>
                </a:lnTo>
                <a:lnTo>
                  <a:pt x="562" y="51"/>
                </a:lnTo>
                <a:lnTo>
                  <a:pt x="522" y="24"/>
                </a:lnTo>
                <a:lnTo>
                  <a:pt x="480" y="8"/>
                </a:lnTo>
                <a:lnTo>
                  <a:pt x="434" y="0"/>
                </a:lnTo>
                <a:lnTo>
                  <a:pt x="389" y="3"/>
                </a:lnTo>
                <a:lnTo>
                  <a:pt x="346" y="14"/>
                </a:lnTo>
                <a:lnTo>
                  <a:pt x="304" y="35"/>
                </a:lnTo>
                <a:lnTo>
                  <a:pt x="266" y="67"/>
                </a:lnTo>
                <a:lnTo>
                  <a:pt x="232" y="107"/>
                </a:lnTo>
                <a:lnTo>
                  <a:pt x="200" y="152"/>
                </a:lnTo>
                <a:lnTo>
                  <a:pt x="176" y="206"/>
                </a:lnTo>
                <a:lnTo>
                  <a:pt x="144" y="200"/>
                </a:lnTo>
                <a:lnTo>
                  <a:pt x="112" y="203"/>
                </a:lnTo>
                <a:lnTo>
                  <a:pt x="83" y="219"/>
                </a:lnTo>
                <a:lnTo>
                  <a:pt x="53" y="240"/>
                </a:lnTo>
                <a:lnTo>
                  <a:pt x="32" y="272"/>
                </a:lnTo>
                <a:lnTo>
                  <a:pt x="13" y="312"/>
                </a:lnTo>
                <a:lnTo>
                  <a:pt x="3" y="355"/>
                </a:lnTo>
                <a:lnTo>
                  <a:pt x="0" y="400"/>
                </a:lnTo>
                <a:lnTo>
                  <a:pt x="3" y="445"/>
                </a:lnTo>
                <a:lnTo>
                  <a:pt x="13" y="488"/>
                </a:lnTo>
                <a:lnTo>
                  <a:pt x="32" y="525"/>
                </a:lnTo>
                <a:lnTo>
                  <a:pt x="53" y="557"/>
                </a:lnTo>
                <a:lnTo>
                  <a:pt x="83" y="581"/>
                </a:lnTo>
                <a:lnTo>
                  <a:pt x="112" y="595"/>
                </a:lnTo>
                <a:lnTo>
                  <a:pt x="144" y="600"/>
                </a:lnTo>
                <a:lnTo>
                  <a:pt x="176" y="592"/>
                </a:lnTo>
                <a:close/>
              </a:path>
            </a:pathLst>
          </a:custGeom>
          <a:solidFill>
            <a:srgbClr val="2F7298"/>
          </a:solidFill>
          <a:ln>
            <a:noFill/>
          </a:ln>
          <a:extLst>
            <a:ext uri="{91240B29-F687-4F45-9708-019B960494DF}">
              <a14:hiddenLine xmlns:a14="http://schemas.microsoft.com/office/drawing/2010/main" w="508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1" name="Text Box 257"/>
          <p:cNvSpPr txBox="1">
            <a:spLocks noChangeArrowheads="1"/>
          </p:cNvSpPr>
          <p:nvPr/>
        </p:nvSpPr>
        <p:spPr bwMode="auto">
          <a:xfrm>
            <a:off x="6377995" y="3623127"/>
            <a:ext cx="488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ko-KR" altLang="en-US" sz="1000" dirty="0">
                <a:solidFill>
                  <a:schemeClr val="bg1"/>
                </a:solidFill>
                <a:latin typeface="BauhausLight" pitchFamily="2" charset="0"/>
                <a:ea typeface="가는각진제목체" pitchFamily="18" charset="-127"/>
              </a:rPr>
              <a:t>인터넷</a:t>
            </a:r>
          </a:p>
        </p:txBody>
      </p:sp>
      <p:pic>
        <p:nvPicPr>
          <p:cNvPr id="62" name="Picture 218" descr="v48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106" y="3346015"/>
            <a:ext cx="796969" cy="5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그림 45" descr="표면수측정장치3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69244" y="735908"/>
            <a:ext cx="1029930" cy="170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Freeform 237"/>
          <p:cNvSpPr>
            <a:spLocks/>
          </p:cNvSpPr>
          <p:nvPr/>
        </p:nvSpPr>
        <p:spPr bwMode="auto">
          <a:xfrm rot="12480000">
            <a:off x="5842804" y="3661183"/>
            <a:ext cx="330332" cy="188327"/>
          </a:xfrm>
          <a:custGeom>
            <a:avLst/>
            <a:gdLst>
              <a:gd name="T0" fmla="*/ 0 w 1546"/>
              <a:gd name="T1" fmla="*/ 1066 h 1066"/>
              <a:gd name="T2" fmla="*/ 797 w 1546"/>
              <a:gd name="T3" fmla="*/ 410 h 1066"/>
              <a:gd name="T4" fmla="*/ 811 w 1546"/>
              <a:gd name="T5" fmla="*/ 550 h 1066"/>
              <a:gd name="T6" fmla="*/ 1546 w 1546"/>
              <a:gd name="T7" fmla="*/ 0 h 1066"/>
              <a:gd name="T8" fmla="*/ 750 w 1546"/>
              <a:gd name="T9" fmla="*/ 656 h 1066"/>
              <a:gd name="T10" fmla="*/ 737 w 1546"/>
              <a:gd name="T11" fmla="*/ 516 h 1066"/>
              <a:gd name="T12" fmla="*/ 0 w 1546"/>
              <a:gd name="T13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6" h="1066">
                <a:moveTo>
                  <a:pt x="0" y="1066"/>
                </a:moveTo>
                <a:lnTo>
                  <a:pt x="797" y="410"/>
                </a:lnTo>
                <a:lnTo>
                  <a:pt x="811" y="550"/>
                </a:lnTo>
                <a:lnTo>
                  <a:pt x="1546" y="0"/>
                </a:lnTo>
                <a:lnTo>
                  <a:pt x="750" y="656"/>
                </a:lnTo>
                <a:lnTo>
                  <a:pt x="737" y="516"/>
                </a:lnTo>
                <a:lnTo>
                  <a:pt x="0" y="1066"/>
                </a:lnTo>
                <a:close/>
              </a:path>
            </a:pathLst>
          </a:custGeom>
          <a:solidFill>
            <a:srgbClr val="000000"/>
          </a:solidFill>
          <a:ln w="165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7" name="Freeform 237"/>
          <p:cNvSpPr>
            <a:spLocks/>
          </p:cNvSpPr>
          <p:nvPr/>
        </p:nvSpPr>
        <p:spPr bwMode="auto">
          <a:xfrm rot="7380000">
            <a:off x="7951566" y="4489043"/>
            <a:ext cx="318567" cy="197619"/>
          </a:xfrm>
          <a:custGeom>
            <a:avLst/>
            <a:gdLst>
              <a:gd name="T0" fmla="*/ 0 w 1546"/>
              <a:gd name="T1" fmla="*/ 1066 h 1066"/>
              <a:gd name="T2" fmla="*/ 797 w 1546"/>
              <a:gd name="T3" fmla="*/ 410 h 1066"/>
              <a:gd name="T4" fmla="*/ 811 w 1546"/>
              <a:gd name="T5" fmla="*/ 550 h 1066"/>
              <a:gd name="T6" fmla="*/ 1546 w 1546"/>
              <a:gd name="T7" fmla="*/ 0 h 1066"/>
              <a:gd name="T8" fmla="*/ 750 w 1546"/>
              <a:gd name="T9" fmla="*/ 656 h 1066"/>
              <a:gd name="T10" fmla="*/ 737 w 1546"/>
              <a:gd name="T11" fmla="*/ 516 h 1066"/>
              <a:gd name="T12" fmla="*/ 0 w 1546"/>
              <a:gd name="T13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6" h="1066">
                <a:moveTo>
                  <a:pt x="0" y="1066"/>
                </a:moveTo>
                <a:lnTo>
                  <a:pt x="797" y="410"/>
                </a:lnTo>
                <a:lnTo>
                  <a:pt x="811" y="550"/>
                </a:lnTo>
                <a:lnTo>
                  <a:pt x="1546" y="0"/>
                </a:lnTo>
                <a:lnTo>
                  <a:pt x="750" y="656"/>
                </a:lnTo>
                <a:lnTo>
                  <a:pt x="737" y="516"/>
                </a:lnTo>
                <a:lnTo>
                  <a:pt x="0" y="1066"/>
                </a:lnTo>
                <a:close/>
              </a:path>
            </a:pathLst>
          </a:custGeom>
          <a:solidFill>
            <a:srgbClr val="000000"/>
          </a:solidFill>
          <a:ln w="165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auto">
          <a:xfrm>
            <a:off x="5019468" y="4405687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smtClean="0"/>
              <a:t>품질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72" name="AutoShape 11"/>
          <p:cNvSpPr>
            <a:spLocks noChangeArrowheads="1"/>
          </p:cNvSpPr>
          <p:nvPr/>
        </p:nvSpPr>
        <p:spPr bwMode="auto">
          <a:xfrm>
            <a:off x="7866405" y="3829134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900" b="1" dirty="0" smtClean="0">
                <a:solidFill>
                  <a:srgbClr val="4D4D4D"/>
                </a:solidFill>
                <a:latin typeface="BauhausLight" pitchFamily="2" charset="0"/>
                <a:ea typeface="가는각진제목체" pitchFamily="18" charset="-127"/>
              </a:rPr>
              <a:t>IDC</a:t>
            </a:r>
            <a:r>
              <a:rPr lang="ko-KR" altLang="en-US" sz="900" b="1" dirty="0" smtClean="0"/>
              <a:t>서버</a:t>
            </a:r>
            <a:r>
              <a:rPr lang="en-US" altLang="ko-KR" sz="900" b="1" dirty="0" smtClean="0"/>
              <a:t>DB</a:t>
            </a:r>
            <a:endParaRPr lang="en-US" altLang="ko-KR" sz="900" b="1" dirty="0"/>
          </a:p>
        </p:txBody>
      </p:sp>
      <p:sp>
        <p:nvSpPr>
          <p:cNvPr id="73" name="Freeform 237"/>
          <p:cNvSpPr>
            <a:spLocks/>
          </p:cNvSpPr>
          <p:nvPr/>
        </p:nvSpPr>
        <p:spPr bwMode="auto">
          <a:xfrm rot="12480000">
            <a:off x="7049520" y="3680937"/>
            <a:ext cx="330332" cy="188327"/>
          </a:xfrm>
          <a:custGeom>
            <a:avLst/>
            <a:gdLst>
              <a:gd name="T0" fmla="*/ 0 w 1546"/>
              <a:gd name="T1" fmla="*/ 1066 h 1066"/>
              <a:gd name="T2" fmla="*/ 797 w 1546"/>
              <a:gd name="T3" fmla="*/ 410 h 1066"/>
              <a:gd name="T4" fmla="*/ 811 w 1546"/>
              <a:gd name="T5" fmla="*/ 550 h 1066"/>
              <a:gd name="T6" fmla="*/ 1546 w 1546"/>
              <a:gd name="T7" fmla="*/ 0 h 1066"/>
              <a:gd name="T8" fmla="*/ 750 w 1546"/>
              <a:gd name="T9" fmla="*/ 656 h 1066"/>
              <a:gd name="T10" fmla="*/ 737 w 1546"/>
              <a:gd name="T11" fmla="*/ 516 h 1066"/>
              <a:gd name="T12" fmla="*/ 0 w 1546"/>
              <a:gd name="T13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6" h="1066">
                <a:moveTo>
                  <a:pt x="0" y="1066"/>
                </a:moveTo>
                <a:lnTo>
                  <a:pt x="797" y="410"/>
                </a:lnTo>
                <a:lnTo>
                  <a:pt x="811" y="550"/>
                </a:lnTo>
                <a:lnTo>
                  <a:pt x="1546" y="0"/>
                </a:lnTo>
                <a:lnTo>
                  <a:pt x="750" y="656"/>
                </a:lnTo>
                <a:lnTo>
                  <a:pt x="737" y="516"/>
                </a:lnTo>
                <a:lnTo>
                  <a:pt x="0" y="1066"/>
                </a:lnTo>
                <a:close/>
              </a:path>
            </a:pathLst>
          </a:custGeom>
          <a:solidFill>
            <a:srgbClr val="000000"/>
          </a:solidFill>
          <a:ln w="165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5" name="AutoShape 11"/>
          <p:cNvSpPr>
            <a:spLocks noChangeArrowheads="1"/>
          </p:cNvSpPr>
          <p:nvPr/>
        </p:nvSpPr>
        <p:spPr bwMode="auto">
          <a:xfrm>
            <a:off x="3011064" y="4318182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smtClean="0"/>
              <a:t>출하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grpSp>
        <p:nvGrpSpPr>
          <p:cNvPr id="76" name="Group 224"/>
          <p:cNvGrpSpPr>
            <a:grpSpLocks/>
          </p:cNvGrpSpPr>
          <p:nvPr/>
        </p:nvGrpSpPr>
        <p:grpSpPr bwMode="auto">
          <a:xfrm>
            <a:off x="7974025" y="4811189"/>
            <a:ext cx="430485" cy="597934"/>
            <a:chOff x="1563" y="1046"/>
            <a:chExt cx="840" cy="1139"/>
          </a:xfrm>
        </p:grpSpPr>
        <p:pic>
          <p:nvPicPr>
            <p:cNvPr id="77" name="Picture 22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" y="1046"/>
              <a:ext cx="493" cy="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8" name="Group 226"/>
            <p:cNvGrpSpPr>
              <a:grpSpLocks/>
            </p:cNvGrpSpPr>
            <p:nvPr/>
          </p:nvGrpSpPr>
          <p:grpSpPr bwMode="auto">
            <a:xfrm>
              <a:off x="1778" y="1533"/>
              <a:ext cx="625" cy="652"/>
              <a:chOff x="1427" y="1425"/>
              <a:chExt cx="522" cy="545"/>
            </a:xfrm>
          </p:grpSpPr>
          <p:pic>
            <p:nvPicPr>
              <p:cNvPr id="79" name="Picture 227"/>
              <p:cNvPicPr>
                <a:picLocks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9" y="1425"/>
                <a:ext cx="260" cy="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0" name="Picture 228"/>
              <p:cNvPicPr>
                <a:picLocks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8" y="1464"/>
                <a:ext cx="251" cy="4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1" name="Picture 229"/>
              <p:cNvPicPr>
                <a:picLocks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7" y="1502"/>
                <a:ext cx="251" cy="4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82" name="Text Box 215"/>
          <p:cNvSpPr txBox="1">
            <a:spLocks noChangeArrowheads="1"/>
          </p:cNvSpPr>
          <p:nvPr/>
        </p:nvSpPr>
        <p:spPr bwMode="auto">
          <a:xfrm>
            <a:off x="7766106" y="5297567"/>
            <a:ext cx="8486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1000" b="1" dirty="0">
                <a:solidFill>
                  <a:srgbClr val="4D4D4D"/>
                </a:solidFill>
                <a:latin typeface="BauhausLight" pitchFamily="2" charset="0"/>
                <a:ea typeface="가는각진제목체" pitchFamily="18" charset="-127"/>
              </a:rPr>
              <a:t>이동통신망</a:t>
            </a:r>
          </a:p>
        </p:txBody>
      </p:sp>
      <p:sp>
        <p:nvSpPr>
          <p:cNvPr id="83" name="Line 42"/>
          <p:cNvSpPr>
            <a:spLocks noChangeShapeType="1"/>
          </p:cNvSpPr>
          <p:nvPr/>
        </p:nvSpPr>
        <p:spPr bwMode="auto">
          <a:xfrm flipH="1">
            <a:off x="2427178" y="1405486"/>
            <a:ext cx="583885" cy="8190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84" name="Line 42"/>
          <p:cNvSpPr>
            <a:spLocks noChangeShapeType="1"/>
          </p:cNvSpPr>
          <p:nvPr/>
        </p:nvSpPr>
        <p:spPr bwMode="auto">
          <a:xfrm flipH="1">
            <a:off x="2283164" y="1405486"/>
            <a:ext cx="877404" cy="14261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85" name="Line 42"/>
          <p:cNvSpPr>
            <a:spLocks noChangeShapeType="1"/>
          </p:cNvSpPr>
          <p:nvPr/>
        </p:nvSpPr>
        <p:spPr bwMode="auto">
          <a:xfrm flipH="1">
            <a:off x="2264102" y="1446437"/>
            <a:ext cx="896466" cy="238269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1851478" y="4151149"/>
            <a:ext cx="497986" cy="373549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Line 42"/>
          <p:cNvSpPr>
            <a:spLocks noChangeShapeType="1"/>
          </p:cNvSpPr>
          <p:nvPr/>
        </p:nvSpPr>
        <p:spPr bwMode="auto">
          <a:xfrm flipH="1">
            <a:off x="2028026" y="4394828"/>
            <a:ext cx="255137" cy="50107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87" name="Rectangle 112"/>
          <p:cNvSpPr>
            <a:spLocks noChangeArrowheads="1"/>
          </p:cNvSpPr>
          <p:nvPr/>
        </p:nvSpPr>
        <p:spPr bwMode="auto">
          <a:xfrm>
            <a:off x="2905080" y="2226187"/>
            <a:ext cx="792088" cy="216024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sz="1100" b="1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콘트롤판넬</a:t>
            </a:r>
            <a:endParaRPr kumimoji="0" lang="ko-KR" altLang="en-US" sz="11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88" name="Rectangle 112"/>
          <p:cNvSpPr>
            <a:spLocks noChangeArrowheads="1"/>
          </p:cNvSpPr>
          <p:nvPr/>
        </p:nvSpPr>
        <p:spPr bwMode="auto">
          <a:xfrm>
            <a:off x="4899374" y="1807717"/>
            <a:ext cx="1028290" cy="459450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 eaLnBrk="0" latinLnBrk="0" hangingPunct="0">
              <a:spcBef>
                <a:spcPct val="50000"/>
              </a:spcBef>
            </a:pPr>
            <a:r>
              <a:rPr kumimoji="0" lang="ko-KR" altLang="en-US" sz="900" b="1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표면수측정및</a:t>
            </a:r>
            <a:endParaRPr kumimoji="0" lang="en-US" altLang="ko-KR" sz="900" b="1" dirty="0" smtClean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  <a:p>
            <a:pPr eaLnBrk="0" latinLnBrk="0" hangingPunct="0">
              <a:spcBef>
                <a:spcPct val="50000"/>
              </a:spcBef>
            </a:pPr>
            <a:r>
              <a:rPr kumimoji="0" lang="ko-KR" altLang="en-US" sz="900" b="1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  단위수량분석장치</a:t>
            </a:r>
            <a:endParaRPr kumimoji="0" lang="ko-KR" altLang="en-US" sz="9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89" name="AutoShape 72"/>
          <p:cNvSpPr>
            <a:spLocks noChangeArrowheads="1"/>
          </p:cNvSpPr>
          <p:nvPr/>
        </p:nvSpPr>
        <p:spPr bwMode="auto">
          <a:xfrm rot="14640000" flipH="1">
            <a:off x="3508355" y="4052430"/>
            <a:ext cx="255080" cy="27133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0" name="AutoShape 72"/>
          <p:cNvSpPr>
            <a:spLocks noChangeArrowheads="1"/>
          </p:cNvSpPr>
          <p:nvPr/>
        </p:nvSpPr>
        <p:spPr bwMode="auto">
          <a:xfrm rot="16200000" flipH="1">
            <a:off x="3883066" y="3437360"/>
            <a:ext cx="255080" cy="60540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1" name="AutoShape 72"/>
          <p:cNvSpPr>
            <a:spLocks noChangeArrowheads="1"/>
          </p:cNvSpPr>
          <p:nvPr/>
        </p:nvSpPr>
        <p:spPr bwMode="auto">
          <a:xfrm rot="10800000" flipH="1">
            <a:off x="3121558" y="2567562"/>
            <a:ext cx="255080" cy="582459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2" name="AutoShape 72"/>
          <p:cNvSpPr>
            <a:spLocks noChangeArrowheads="1"/>
          </p:cNvSpPr>
          <p:nvPr/>
        </p:nvSpPr>
        <p:spPr bwMode="auto">
          <a:xfrm rot="-16200000" flipH="1">
            <a:off x="4248575" y="1078740"/>
            <a:ext cx="255080" cy="7359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3" name="AutoShape 72"/>
          <p:cNvSpPr>
            <a:spLocks noChangeArrowheads="1"/>
          </p:cNvSpPr>
          <p:nvPr/>
        </p:nvSpPr>
        <p:spPr bwMode="auto">
          <a:xfrm rot="-16200000" flipH="1">
            <a:off x="6597635" y="990880"/>
            <a:ext cx="255080" cy="1029851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4" name="AutoShape 72"/>
          <p:cNvSpPr>
            <a:spLocks noChangeArrowheads="1"/>
          </p:cNvSpPr>
          <p:nvPr/>
        </p:nvSpPr>
        <p:spPr bwMode="auto">
          <a:xfrm flipH="1">
            <a:off x="5207642" y="2831624"/>
            <a:ext cx="255080" cy="5243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5" name="AutoShape 72"/>
          <p:cNvSpPr>
            <a:spLocks noChangeArrowheads="1"/>
          </p:cNvSpPr>
          <p:nvPr/>
        </p:nvSpPr>
        <p:spPr bwMode="auto">
          <a:xfrm rot="7120009" flipH="1">
            <a:off x="6597635" y="4272068"/>
            <a:ext cx="255080" cy="218372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pic>
        <p:nvPicPr>
          <p:cNvPr id="96" name="그림 16" descr="공시체관리대장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3922833" y="5646084"/>
            <a:ext cx="858000" cy="7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그림 23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890809" y="5646084"/>
            <a:ext cx="860075" cy="7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" name="Picture 13" descr="D:\work\프로그램소개\레미콘\품질\프린트\물시멘트비분석.bmp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90" y="5669766"/>
            <a:ext cx="843011" cy="7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타원 150"/>
          <p:cNvSpPr/>
          <p:nvPr/>
        </p:nvSpPr>
        <p:spPr>
          <a:xfrm>
            <a:off x="4597926" y="3386786"/>
            <a:ext cx="1445839" cy="14882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Rectangle 23"/>
          <p:cNvSpPr>
            <a:spLocks noChangeArrowheads="1"/>
          </p:cNvSpPr>
          <p:nvPr/>
        </p:nvSpPr>
        <p:spPr bwMode="auto">
          <a:xfrm>
            <a:off x="1203044" y="2046036"/>
            <a:ext cx="1224136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판넬생산오더입력화면</a:t>
            </a:r>
            <a:endParaRPr lang="ko-KR" altLang="en-US" sz="900" b="1" dirty="0"/>
          </a:p>
        </p:txBody>
      </p:sp>
      <p:sp>
        <p:nvSpPr>
          <p:cNvPr id="153" name="Rectangle 23"/>
          <p:cNvSpPr>
            <a:spLocks noChangeArrowheads="1"/>
          </p:cNvSpPr>
          <p:nvPr/>
        </p:nvSpPr>
        <p:spPr bwMode="auto">
          <a:xfrm>
            <a:off x="1229171" y="3257878"/>
            <a:ext cx="1224136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판넬계량시작설정화면</a:t>
            </a:r>
            <a:endParaRPr lang="ko-KR" altLang="en-US" sz="900" b="1" dirty="0"/>
          </a:p>
        </p:txBody>
      </p:sp>
      <p:sp>
        <p:nvSpPr>
          <p:cNvPr id="154" name="Rectangle 23"/>
          <p:cNvSpPr>
            <a:spLocks noChangeArrowheads="1"/>
          </p:cNvSpPr>
          <p:nvPr/>
        </p:nvSpPr>
        <p:spPr bwMode="auto">
          <a:xfrm>
            <a:off x="1231507" y="4525057"/>
            <a:ext cx="1224136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판넬계량</a:t>
            </a:r>
            <a:r>
              <a:rPr lang="ko-KR" altLang="en-US" sz="900" b="1" dirty="0" smtClean="0"/>
              <a:t> 동작 화면</a:t>
            </a:r>
            <a:endParaRPr lang="ko-KR" altLang="en-US" sz="900" b="1" dirty="0"/>
          </a:p>
        </p:txBody>
      </p:sp>
      <p:sp>
        <p:nvSpPr>
          <p:cNvPr id="155" name="Rectangle 23"/>
          <p:cNvSpPr>
            <a:spLocks noChangeArrowheads="1"/>
          </p:cNvSpPr>
          <p:nvPr/>
        </p:nvSpPr>
        <p:spPr bwMode="auto">
          <a:xfrm>
            <a:off x="1241134" y="5849065"/>
            <a:ext cx="1224136" cy="22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믹서앞페어그래프</a:t>
            </a:r>
            <a:endParaRPr lang="en-US" altLang="ko-KR" sz="900" b="1" dirty="0" smtClean="0"/>
          </a:p>
          <a:p>
            <a:pPr algn="ctr"/>
            <a:r>
              <a:rPr lang="ko-KR" altLang="en-US" sz="900" b="1" dirty="0" smtClean="0"/>
              <a:t>확대화면</a:t>
            </a:r>
            <a:endParaRPr lang="ko-KR" altLang="en-US" sz="900" b="1" dirty="0"/>
          </a:p>
        </p:txBody>
      </p:sp>
      <p:sp>
        <p:nvSpPr>
          <p:cNvPr id="159" name="Rectangle 23"/>
          <p:cNvSpPr>
            <a:spLocks noChangeArrowheads="1"/>
          </p:cNvSpPr>
          <p:nvPr/>
        </p:nvSpPr>
        <p:spPr bwMode="auto">
          <a:xfrm>
            <a:off x="3739765" y="6407218"/>
            <a:ext cx="1224136" cy="22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공시체및현장</a:t>
            </a:r>
            <a:endParaRPr lang="en-US" altLang="ko-KR" sz="900" b="1" dirty="0" smtClean="0"/>
          </a:p>
          <a:p>
            <a:pPr algn="ctr"/>
            <a:r>
              <a:rPr lang="ko-KR" altLang="en-US" sz="900" b="1" dirty="0" err="1" smtClean="0"/>
              <a:t>측정데이타</a:t>
            </a:r>
            <a:endParaRPr lang="ko-KR" altLang="en-US" sz="900" b="1" dirty="0"/>
          </a:p>
        </p:txBody>
      </p:sp>
      <p:sp>
        <p:nvSpPr>
          <p:cNvPr id="160" name="Rectangle 23"/>
          <p:cNvSpPr>
            <a:spLocks noChangeArrowheads="1"/>
          </p:cNvSpPr>
          <p:nvPr/>
        </p:nvSpPr>
        <p:spPr bwMode="auto">
          <a:xfrm>
            <a:off x="4871834" y="6408948"/>
            <a:ext cx="87646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공시체관리대장</a:t>
            </a:r>
            <a:endParaRPr lang="ko-KR" altLang="en-US" sz="900" b="1" dirty="0"/>
          </a:p>
        </p:txBody>
      </p:sp>
      <p:sp>
        <p:nvSpPr>
          <p:cNvPr id="161" name="Rectangle 23"/>
          <p:cNvSpPr>
            <a:spLocks noChangeArrowheads="1"/>
          </p:cNvSpPr>
          <p:nvPr/>
        </p:nvSpPr>
        <p:spPr bwMode="auto">
          <a:xfrm>
            <a:off x="5855771" y="6423141"/>
            <a:ext cx="87646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ko-KR" sz="900" b="1" dirty="0" smtClean="0"/>
              <a:t>W/C</a:t>
            </a:r>
            <a:r>
              <a:rPr lang="ko-KR" altLang="en-US" sz="900" b="1" dirty="0" smtClean="0"/>
              <a:t>비공식분석</a:t>
            </a:r>
            <a:endParaRPr lang="ko-KR" altLang="en-US" sz="900" b="1" dirty="0"/>
          </a:p>
        </p:txBody>
      </p:sp>
      <p:sp>
        <p:nvSpPr>
          <p:cNvPr id="162" name="Rectangle 23"/>
          <p:cNvSpPr>
            <a:spLocks noChangeArrowheads="1"/>
          </p:cNvSpPr>
          <p:nvPr/>
        </p:nvSpPr>
        <p:spPr bwMode="auto">
          <a:xfrm>
            <a:off x="7693375" y="2478640"/>
            <a:ext cx="87646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모래계량홉파</a:t>
            </a:r>
            <a:endParaRPr lang="ko-KR" altLang="en-US" sz="900" b="1" dirty="0"/>
          </a:p>
        </p:txBody>
      </p:sp>
      <p:sp>
        <p:nvSpPr>
          <p:cNvPr id="163" name="Rectangle 23"/>
          <p:cNvSpPr>
            <a:spLocks noChangeArrowheads="1"/>
          </p:cNvSpPr>
          <p:nvPr/>
        </p:nvSpPr>
        <p:spPr bwMode="auto">
          <a:xfrm>
            <a:off x="7806738" y="6537778"/>
            <a:ext cx="876469" cy="29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ko-KR" sz="900" b="1" dirty="0" smtClean="0"/>
              <a:t>KT</a:t>
            </a:r>
            <a:r>
              <a:rPr lang="ko-KR" altLang="en-US" sz="900" b="1" dirty="0" err="1" smtClean="0"/>
              <a:t>파워텔</a:t>
            </a:r>
            <a:endParaRPr lang="en-US" altLang="ko-KR" sz="900" b="1" dirty="0" smtClean="0"/>
          </a:p>
          <a:p>
            <a:pPr algn="ctr"/>
            <a:r>
              <a:rPr lang="ko-KR" altLang="en-US" sz="900" b="1" dirty="0" smtClean="0"/>
              <a:t>무전기</a:t>
            </a:r>
            <a:r>
              <a:rPr lang="en-US" altLang="ko-KR" sz="900" b="1" dirty="0" smtClean="0"/>
              <a:t>+</a:t>
            </a:r>
            <a:r>
              <a:rPr lang="ko-KR" altLang="en-US" sz="900" b="1" dirty="0" err="1" smtClean="0"/>
              <a:t>스마트폰</a:t>
            </a:r>
            <a:endParaRPr lang="ko-KR" altLang="en-US" sz="900" b="1" dirty="0"/>
          </a:p>
        </p:txBody>
      </p:sp>
      <p:sp>
        <p:nvSpPr>
          <p:cNvPr id="164" name="AutoShape 72"/>
          <p:cNvSpPr>
            <a:spLocks noChangeArrowheads="1"/>
          </p:cNvSpPr>
          <p:nvPr/>
        </p:nvSpPr>
        <p:spPr bwMode="auto">
          <a:xfrm rot="16200000" flipH="1">
            <a:off x="4257284" y="1351240"/>
            <a:ext cx="255080" cy="7359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65" name="AutoShape 72"/>
          <p:cNvSpPr>
            <a:spLocks noChangeArrowheads="1"/>
          </p:cNvSpPr>
          <p:nvPr/>
        </p:nvSpPr>
        <p:spPr bwMode="auto">
          <a:xfrm rot="18414316" flipH="1">
            <a:off x="7003351" y="2538894"/>
            <a:ext cx="255080" cy="75779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66" name="AutoShape 72"/>
          <p:cNvSpPr>
            <a:spLocks noChangeArrowheads="1"/>
          </p:cNvSpPr>
          <p:nvPr/>
        </p:nvSpPr>
        <p:spPr bwMode="auto">
          <a:xfrm flipH="1">
            <a:off x="8197201" y="4438175"/>
            <a:ext cx="255080" cy="47565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67" name="Rectangle 8"/>
          <p:cNvSpPr>
            <a:spLocks noChangeArrowheads="1"/>
          </p:cNvSpPr>
          <p:nvPr/>
        </p:nvSpPr>
        <p:spPr bwMode="auto">
          <a:xfrm>
            <a:off x="3419872" y="2701661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1000" b="1" dirty="0">
                <a:latin typeface="굴림" pitchFamily="50" charset="-127"/>
                <a:ea typeface="굴림" pitchFamily="50" charset="-127"/>
              </a:rPr>
              <a:t>① </a:t>
            </a:r>
            <a:r>
              <a:rPr kumimoji="1" lang="ko-KR" altLang="en-US" sz="1000" b="1" dirty="0" err="1" smtClean="0">
                <a:latin typeface="굴림" pitchFamily="50" charset="-127"/>
                <a:ea typeface="굴림" pitchFamily="50" charset="-127"/>
              </a:rPr>
              <a:t>오더입력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8" name="Rectangle 8"/>
          <p:cNvSpPr>
            <a:spLocks noChangeArrowheads="1"/>
          </p:cNvSpPr>
          <p:nvPr/>
        </p:nvSpPr>
        <p:spPr bwMode="auto">
          <a:xfrm>
            <a:off x="564859" y="1314231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1000" b="1" dirty="0" smtClean="0">
                <a:latin typeface="굴림" pitchFamily="50" charset="-127"/>
                <a:ea typeface="굴림" pitchFamily="50" charset="-127"/>
              </a:rPr>
              <a:t>②</a:t>
            </a:r>
            <a:r>
              <a:rPr kumimoji="1" lang="ko-KR" altLang="en-US" sz="1000" b="1" dirty="0" err="1" smtClean="0">
                <a:latin typeface="굴림" pitchFamily="50" charset="-127"/>
                <a:ea typeface="굴림" pitchFamily="50" charset="-127"/>
              </a:rPr>
              <a:t>오더설정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9" name="Rectangle 8"/>
          <p:cNvSpPr>
            <a:spLocks noChangeArrowheads="1"/>
          </p:cNvSpPr>
          <p:nvPr/>
        </p:nvSpPr>
        <p:spPr bwMode="auto">
          <a:xfrm>
            <a:off x="554972" y="2495591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③계량설정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0" name="Rectangle 8"/>
          <p:cNvSpPr>
            <a:spLocks noChangeArrowheads="1"/>
          </p:cNvSpPr>
          <p:nvPr/>
        </p:nvSpPr>
        <p:spPr bwMode="auto">
          <a:xfrm>
            <a:off x="572650" y="3823808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900" b="1" dirty="0">
                <a:latin typeface="굴림" pitchFamily="50" charset="-127"/>
                <a:ea typeface="굴림" pitchFamily="50" charset="-127"/>
              </a:rPr>
              <a:t>④ 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믹싱시작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1" name="Rectangle 8"/>
          <p:cNvSpPr>
            <a:spLocks noChangeArrowheads="1"/>
          </p:cNvSpPr>
          <p:nvPr/>
        </p:nvSpPr>
        <p:spPr bwMode="auto">
          <a:xfrm>
            <a:off x="564858" y="4992517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⑤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데이타저장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2" name="Rectangle 8"/>
          <p:cNvSpPr>
            <a:spLocks noChangeArrowheads="1"/>
          </p:cNvSpPr>
          <p:nvPr/>
        </p:nvSpPr>
        <p:spPr bwMode="auto">
          <a:xfrm>
            <a:off x="4037977" y="941498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표면수전송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3" name="Rectangle 8"/>
          <p:cNvSpPr>
            <a:spLocks noChangeArrowheads="1"/>
          </p:cNvSpPr>
          <p:nvPr/>
        </p:nvSpPr>
        <p:spPr bwMode="auto">
          <a:xfrm>
            <a:off x="4054901" y="1807717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⑦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계량값전송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6" name="Rectangle 8"/>
          <p:cNvSpPr>
            <a:spLocks noChangeArrowheads="1"/>
          </p:cNvSpPr>
          <p:nvPr/>
        </p:nvSpPr>
        <p:spPr bwMode="auto">
          <a:xfrm>
            <a:off x="4803943" y="5017916"/>
            <a:ext cx="923431" cy="55930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900" b="1" dirty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⑪</a:t>
            </a:r>
            <a:r>
              <a:rPr kumimoji="1" lang="ko-KR" altLang="en-US" sz="900" b="1" dirty="0" err="1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례량</a:t>
            </a:r>
            <a:r>
              <a:rPr kumimoji="1" lang="ko-KR" altLang="en-US" sz="900" b="1" dirty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1" lang="ko-KR" altLang="en-US" sz="900" b="1" dirty="0" err="1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데이타</a:t>
            </a:r>
            <a:endParaRPr kumimoji="1" lang="en-US" altLang="ko-KR" sz="900" b="1" dirty="0">
              <a:solidFill>
                <a:schemeClr val="accent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kumimoji="1" lang="ko-KR" altLang="en-US" sz="900" b="1" dirty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현장측정값</a:t>
            </a:r>
            <a:r>
              <a:rPr kumimoji="1" lang="en-US" altLang="ko-KR" sz="900" b="1" dirty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,</a:t>
            </a:r>
          </a:p>
          <a:p>
            <a:pPr algn="ctr"/>
            <a:r>
              <a:rPr kumimoji="1" lang="ko-KR" altLang="en-US" sz="900" b="1" dirty="0" err="1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실측표면수값</a:t>
            </a:r>
            <a:endParaRPr kumimoji="1" lang="en-US" altLang="ko-KR" sz="900" b="1" dirty="0">
              <a:solidFill>
                <a:schemeClr val="accent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kumimoji="1" lang="ko-KR" altLang="en-US" sz="900" b="1" dirty="0" err="1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취합및</a:t>
            </a:r>
            <a:r>
              <a:rPr kumimoji="1" lang="ko-KR" altLang="en-US" sz="900" b="1" dirty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품질분석</a:t>
            </a:r>
            <a:endParaRPr kumimoji="1" lang="ko-KR" altLang="en-US" sz="900" b="1" dirty="0">
              <a:solidFill>
                <a:schemeClr val="accent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7" name="Rectangle 8"/>
          <p:cNvSpPr>
            <a:spLocks noChangeArrowheads="1"/>
          </p:cNvSpPr>
          <p:nvPr/>
        </p:nvSpPr>
        <p:spPr bwMode="auto">
          <a:xfrm>
            <a:off x="2920665" y="4971816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믹서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⑥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암페아값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8" name="Rectangle 8"/>
          <p:cNvSpPr>
            <a:spLocks noChangeArrowheads="1"/>
          </p:cNvSpPr>
          <p:nvPr/>
        </p:nvSpPr>
        <p:spPr bwMode="auto">
          <a:xfrm>
            <a:off x="6563826" y="4837316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⑩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현장공시체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측정값전송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" name="Freeform 256"/>
          <p:cNvSpPr>
            <a:spLocks/>
          </p:cNvSpPr>
          <p:nvPr/>
        </p:nvSpPr>
        <p:spPr bwMode="auto">
          <a:xfrm>
            <a:off x="6202664" y="2267690"/>
            <a:ext cx="722325" cy="455801"/>
          </a:xfrm>
          <a:custGeom>
            <a:avLst/>
            <a:gdLst>
              <a:gd name="T0" fmla="*/ 200 w 1199"/>
              <a:gd name="T1" fmla="*/ 645 h 800"/>
              <a:gd name="T2" fmla="*/ 266 w 1199"/>
              <a:gd name="T3" fmla="*/ 731 h 800"/>
              <a:gd name="T4" fmla="*/ 346 w 1199"/>
              <a:gd name="T5" fmla="*/ 784 h 800"/>
              <a:gd name="T6" fmla="*/ 434 w 1199"/>
              <a:gd name="T7" fmla="*/ 800 h 800"/>
              <a:gd name="T8" fmla="*/ 522 w 1199"/>
              <a:gd name="T9" fmla="*/ 773 h 800"/>
              <a:gd name="T10" fmla="*/ 599 w 1199"/>
              <a:gd name="T11" fmla="*/ 712 h 800"/>
              <a:gd name="T12" fmla="*/ 677 w 1199"/>
              <a:gd name="T13" fmla="*/ 773 h 800"/>
              <a:gd name="T14" fmla="*/ 765 w 1199"/>
              <a:gd name="T15" fmla="*/ 800 h 800"/>
              <a:gd name="T16" fmla="*/ 852 w 1199"/>
              <a:gd name="T17" fmla="*/ 784 h 800"/>
              <a:gd name="T18" fmla="*/ 932 w 1199"/>
              <a:gd name="T19" fmla="*/ 731 h 800"/>
              <a:gd name="T20" fmla="*/ 996 w 1199"/>
              <a:gd name="T21" fmla="*/ 645 h 800"/>
              <a:gd name="T22" fmla="*/ 1055 w 1199"/>
              <a:gd name="T23" fmla="*/ 600 h 800"/>
              <a:gd name="T24" fmla="*/ 1116 w 1199"/>
              <a:gd name="T25" fmla="*/ 581 h 800"/>
              <a:gd name="T26" fmla="*/ 1167 w 1199"/>
              <a:gd name="T27" fmla="*/ 525 h 800"/>
              <a:gd name="T28" fmla="*/ 1193 w 1199"/>
              <a:gd name="T29" fmla="*/ 445 h 800"/>
              <a:gd name="T30" fmla="*/ 1193 w 1199"/>
              <a:gd name="T31" fmla="*/ 355 h 800"/>
              <a:gd name="T32" fmla="*/ 1167 w 1199"/>
              <a:gd name="T33" fmla="*/ 272 h 800"/>
              <a:gd name="T34" fmla="*/ 1116 w 1199"/>
              <a:gd name="T35" fmla="*/ 219 h 800"/>
              <a:gd name="T36" fmla="*/ 1055 w 1199"/>
              <a:gd name="T37" fmla="*/ 200 h 800"/>
              <a:gd name="T38" fmla="*/ 996 w 1199"/>
              <a:gd name="T39" fmla="*/ 152 h 800"/>
              <a:gd name="T40" fmla="*/ 932 w 1199"/>
              <a:gd name="T41" fmla="*/ 67 h 800"/>
              <a:gd name="T42" fmla="*/ 852 w 1199"/>
              <a:gd name="T43" fmla="*/ 14 h 800"/>
              <a:gd name="T44" fmla="*/ 765 w 1199"/>
              <a:gd name="T45" fmla="*/ 0 h 800"/>
              <a:gd name="T46" fmla="*/ 677 w 1199"/>
              <a:gd name="T47" fmla="*/ 24 h 800"/>
              <a:gd name="T48" fmla="*/ 599 w 1199"/>
              <a:gd name="T49" fmla="*/ 88 h 800"/>
              <a:gd name="T50" fmla="*/ 522 w 1199"/>
              <a:gd name="T51" fmla="*/ 24 h 800"/>
              <a:gd name="T52" fmla="*/ 434 w 1199"/>
              <a:gd name="T53" fmla="*/ 0 h 800"/>
              <a:gd name="T54" fmla="*/ 346 w 1199"/>
              <a:gd name="T55" fmla="*/ 14 h 800"/>
              <a:gd name="T56" fmla="*/ 266 w 1199"/>
              <a:gd name="T57" fmla="*/ 67 h 800"/>
              <a:gd name="T58" fmla="*/ 200 w 1199"/>
              <a:gd name="T59" fmla="*/ 152 h 800"/>
              <a:gd name="T60" fmla="*/ 144 w 1199"/>
              <a:gd name="T61" fmla="*/ 200 h 800"/>
              <a:gd name="T62" fmla="*/ 83 w 1199"/>
              <a:gd name="T63" fmla="*/ 219 h 800"/>
              <a:gd name="T64" fmla="*/ 32 w 1199"/>
              <a:gd name="T65" fmla="*/ 272 h 800"/>
              <a:gd name="T66" fmla="*/ 3 w 1199"/>
              <a:gd name="T67" fmla="*/ 355 h 800"/>
              <a:gd name="T68" fmla="*/ 3 w 1199"/>
              <a:gd name="T69" fmla="*/ 445 h 800"/>
              <a:gd name="T70" fmla="*/ 32 w 1199"/>
              <a:gd name="T71" fmla="*/ 525 h 800"/>
              <a:gd name="T72" fmla="*/ 83 w 1199"/>
              <a:gd name="T73" fmla="*/ 581 h 800"/>
              <a:gd name="T74" fmla="*/ 144 w 1199"/>
              <a:gd name="T75" fmla="*/ 6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99" h="800">
                <a:moveTo>
                  <a:pt x="176" y="592"/>
                </a:moveTo>
                <a:lnTo>
                  <a:pt x="200" y="645"/>
                </a:lnTo>
                <a:lnTo>
                  <a:pt x="232" y="693"/>
                </a:lnTo>
                <a:lnTo>
                  <a:pt x="266" y="731"/>
                </a:lnTo>
                <a:lnTo>
                  <a:pt x="304" y="763"/>
                </a:lnTo>
                <a:lnTo>
                  <a:pt x="346" y="784"/>
                </a:lnTo>
                <a:lnTo>
                  <a:pt x="389" y="797"/>
                </a:lnTo>
                <a:lnTo>
                  <a:pt x="434" y="800"/>
                </a:lnTo>
                <a:lnTo>
                  <a:pt x="480" y="792"/>
                </a:lnTo>
                <a:lnTo>
                  <a:pt x="522" y="773"/>
                </a:lnTo>
                <a:lnTo>
                  <a:pt x="562" y="747"/>
                </a:lnTo>
                <a:lnTo>
                  <a:pt x="599" y="712"/>
                </a:lnTo>
                <a:lnTo>
                  <a:pt x="637" y="747"/>
                </a:lnTo>
                <a:lnTo>
                  <a:pt x="677" y="773"/>
                </a:lnTo>
                <a:lnTo>
                  <a:pt x="719" y="792"/>
                </a:lnTo>
                <a:lnTo>
                  <a:pt x="765" y="800"/>
                </a:lnTo>
                <a:lnTo>
                  <a:pt x="807" y="797"/>
                </a:lnTo>
                <a:lnTo>
                  <a:pt x="852" y="784"/>
                </a:lnTo>
                <a:lnTo>
                  <a:pt x="892" y="763"/>
                </a:lnTo>
                <a:lnTo>
                  <a:pt x="932" y="731"/>
                </a:lnTo>
                <a:lnTo>
                  <a:pt x="967" y="693"/>
                </a:lnTo>
                <a:lnTo>
                  <a:pt x="996" y="645"/>
                </a:lnTo>
                <a:lnTo>
                  <a:pt x="1023" y="592"/>
                </a:lnTo>
                <a:lnTo>
                  <a:pt x="1055" y="600"/>
                </a:lnTo>
                <a:lnTo>
                  <a:pt x="1087" y="595"/>
                </a:lnTo>
                <a:lnTo>
                  <a:pt x="1116" y="581"/>
                </a:lnTo>
                <a:lnTo>
                  <a:pt x="1143" y="557"/>
                </a:lnTo>
                <a:lnTo>
                  <a:pt x="1167" y="525"/>
                </a:lnTo>
                <a:lnTo>
                  <a:pt x="1183" y="488"/>
                </a:lnTo>
                <a:lnTo>
                  <a:pt x="1193" y="445"/>
                </a:lnTo>
                <a:lnTo>
                  <a:pt x="1199" y="400"/>
                </a:lnTo>
                <a:lnTo>
                  <a:pt x="1193" y="355"/>
                </a:lnTo>
                <a:lnTo>
                  <a:pt x="1183" y="312"/>
                </a:lnTo>
                <a:lnTo>
                  <a:pt x="1167" y="272"/>
                </a:lnTo>
                <a:lnTo>
                  <a:pt x="1143" y="240"/>
                </a:lnTo>
                <a:lnTo>
                  <a:pt x="1116" y="219"/>
                </a:lnTo>
                <a:lnTo>
                  <a:pt x="1087" y="203"/>
                </a:lnTo>
                <a:lnTo>
                  <a:pt x="1055" y="200"/>
                </a:lnTo>
                <a:lnTo>
                  <a:pt x="1023" y="206"/>
                </a:lnTo>
                <a:lnTo>
                  <a:pt x="996" y="152"/>
                </a:lnTo>
                <a:lnTo>
                  <a:pt x="967" y="107"/>
                </a:lnTo>
                <a:lnTo>
                  <a:pt x="932" y="67"/>
                </a:lnTo>
                <a:lnTo>
                  <a:pt x="892" y="35"/>
                </a:lnTo>
                <a:lnTo>
                  <a:pt x="852" y="14"/>
                </a:lnTo>
                <a:lnTo>
                  <a:pt x="807" y="3"/>
                </a:lnTo>
                <a:lnTo>
                  <a:pt x="765" y="0"/>
                </a:lnTo>
                <a:lnTo>
                  <a:pt x="719" y="8"/>
                </a:lnTo>
                <a:lnTo>
                  <a:pt x="677" y="24"/>
                </a:lnTo>
                <a:lnTo>
                  <a:pt x="637" y="51"/>
                </a:lnTo>
                <a:lnTo>
                  <a:pt x="599" y="88"/>
                </a:lnTo>
                <a:lnTo>
                  <a:pt x="562" y="51"/>
                </a:lnTo>
                <a:lnTo>
                  <a:pt x="522" y="24"/>
                </a:lnTo>
                <a:lnTo>
                  <a:pt x="480" y="8"/>
                </a:lnTo>
                <a:lnTo>
                  <a:pt x="434" y="0"/>
                </a:lnTo>
                <a:lnTo>
                  <a:pt x="389" y="3"/>
                </a:lnTo>
                <a:lnTo>
                  <a:pt x="346" y="14"/>
                </a:lnTo>
                <a:lnTo>
                  <a:pt x="304" y="35"/>
                </a:lnTo>
                <a:lnTo>
                  <a:pt x="266" y="67"/>
                </a:lnTo>
                <a:lnTo>
                  <a:pt x="232" y="107"/>
                </a:lnTo>
                <a:lnTo>
                  <a:pt x="200" y="152"/>
                </a:lnTo>
                <a:lnTo>
                  <a:pt x="176" y="206"/>
                </a:lnTo>
                <a:lnTo>
                  <a:pt x="144" y="200"/>
                </a:lnTo>
                <a:lnTo>
                  <a:pt x="112" y="203"/>
                </a:lnTo>
                <a:lnTo>
                  <a:pt x="83" y="219"/>
                </a:lnTo>
                <a:lnTo>
                  <a:pt x="53" y="240"/>
                </a:lnTo>
                <a:lnTo>
                  <a:pt x="32" y="272"/>
                </a:lnTo>
                <a:lnTo>
                  <a:pt x="13" y="312"/>
                </a:lnTo>
                <a:lnTo>
                  <a:pt x="3" y="355"/>
                </a:lnTo>
                <a:lnTo>
                  <a:pt x="0" y="400"/>
                </a:lnTo>
                <a:lnTo>
                  <a:pt x="3" y="445"/>
                </a:lnTo>
                <a:lnTo>
                  <a:pt x="13" y="488"/>
                </a:lnTo>
                <a:lnTo>
                  <a:pt x="32" y="525"/>
                </a:lnTo>
                <a:lnTo>
                  <a:pt x="53" y="557"/>
                </a:lnTo>
                <a:lnTo>
                  <a:pt x="83" y="581"/>
                </a:lnTo>
                <a:lnTo>
                  <a:pt x="112" y="595"/>
                </a:lnTo>
                <a:lnTo>
                  <a:pt x="144" y="600"/>
                </a:lnTo>
                <a:lnTo>
                  <a:pt x="176" y="592"/>
                </a:lnTo>
                <a:close/>
              </a:path>
            </a:pathLst>
          </a:custGeom>
          <a:solidFill>
            <a:srgbClr val="2F7298"/>
          </a:solidFill>
          <a:ln>
            <a:noFill/>
          </a:ln>
          <a:extLst>
            <a:ext uri="{91240B29-F687-4F45-9708-019B960494DF}">
              <a14:hiddenLine xmlns:a14="http://schemas.microsoft.com/office/drawing/2010/main" w="508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0" name="Text Box 257"/>
          <p:cNvSpPr txBox="1">
            <a:spLocks noChangeArrowheads="1"/>
          </p:cNvSpPr>
          <p:nvPr/>
        </p:nvSpPr>
        <p:spPr bwMode="auto">
          <a:xfrm>
            <a:off x="6293224" y="2363372"/>
            <a:ext cx="488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ko-KR" altLang="en-US" sz="1000" dirty="0">
                <a:solidFill>
                  <a:schemeClr val="bg1"/>
                </a:solidFill>
                <a:latin typeface="BauhausLight" pitchFamily="2" charset="0"/>
                <a:ea typeface="가는각진제목체" pitchFamily="18" charset="-127"/>
              </a:rPr>
              <a:t>인터넷</a:t>
            </a:r>
          </a:p>
        </p:txBody>
      </p:sp>
      <p:sp>
        <p:nvSpPr>
          <p:cNvPr id="181" name="Freeform 237"/>
          <p:cNvSpPr>
            <a:spLocks/>
          </p:cNvSpPr>
          <p:nvPr/>
        </p:nvSpPr>
        <p:spPr bwMode="auto">
          <a:xfrm rot="14683223">
            <a:off x="5995204" y="2060147"/>
            <a:ext cx="330332" cy="188327"/>
          </a:xfrm>
          <a:custGeom>
            <a:avLst/>
            <a:gdLst>
              <a:gd name="T0" fmla="*/ 0 w 1546"/>
              <a:gd name="T1" fmla="*/ 1066 h 1066"/>
              <a:gd name="T2" fmla="*/ 797 w 1546"/>
              <a:gd name="T3" fmla="*/ 410 h 1066"/>
              <a:gd name="T4" fmla="*/ 811 w 1546"/>
              <a:gd name="T5" fmla="*/ 550 h 1066"/>
              <a:gd name="T6" fmla="*/ 1546 w 1546"/>
              <a:gd name="T7" fmla="*/ 0 h 1066"/>
              <a:gd name="T8" fmla="*/ 750 w 1546"/>
              <a:gd name="T9" fmla="*/ 656 h 1066"/>
              <a:gd name="T10" fmla="*/ 737 w 1546"/>
              <a:gd name="T11" fmla="*/ 516 h 1066"/>
              <a:gd name="T12" fmla="*/ 0 w 1546"/>
              <a:gd name="T13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6" h="1066">
                <a:moveTo>
                  <a:pt x="0" y="1066"/>
                </a:moveTo>
                <a:lnTo>
                  <a:pt x="797" y="410"/>
                </a:lnTo>
                <a:lnTo>
                  <a:pt x="811" y="550"/>
                </a:lnTo>
                <a:lnTo>
                  <a:pt x="1546" y="0"/>
                </a:lnTo>
                <a:lnTo>
                  <a:pt x="750" y="656"/>
                </a:lnTo>
                <a:lnTo>
                  <a:pt x="737" y="516"/>
                </a:lnTo>
                <a:lnTo>
                  <a:pt x="0" y="1066"/>
                </a:lnTo>
                <a:close/>
              </a:path>
            </a:pathLst>
          </a:custGeom>
          <a:solidFill>
            <a:srgbClr val="000000"/>
          </a:solidFill>
          <a:ln w="165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2" name="Rectangle 8"/>
          <p:cNvSpPr>
            <a:spLocks noChangeArrowheads="1"/>
          </p:cNvSpPr>
          <p:nvPr/>
        </p:nvSpPr>
        <p:spPr bwMode="auto">
          <a:xfrm>
            <a:off x="6377995" y="982449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표면수측정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546745" y="615250"/>
            <a:ext cx="1107213" cy="20361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3" name="AutoShape 72"/>
          <p:cNvSpPr>
            <a:spLocks noChangeArrowheads="1"/>
          </p:cNvSpPr>
          <p:nvPr/>
        </p:nvSpPr>
        <p:spPr bwMode="auto">
          <a:xfrm flipH="1">
            <a:off x="765569" y="1826855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4" name="AutoShape 72"/>
          <p:cNvSpPr>
            <a:spLocks noChangeArrowheads="1"/>
          </p:cNvSpPr>
          <p:nvPr/>
        </p:nvSpPr>
        <p:spPr bwMode="auto">
          <a:xfrm flipH="1">
            <a:off x="772994" y="3093425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5" name="AutoShape 72"/>
          <p:cNvSpPr>
            <a:spLocks noChangeArrowheads="1"/>
          </p:cNvSpPr>
          <p:nvPr/>
        </p:nvSpPr>
        <p:spPr bwMode="auto">
          <a:xfrm flipH="1">
            <a:off x="799121" y="4372151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6" name="Text Box 27"/>
          <p:cNvSpPr txBox="1">
            <a:spLocks noChangeArrowheads="1"/>
          </p:cNvSpPr>
          <p:nvPr/>
        </p:nvSpPr>
        <p:spPr bwMode="auto">
          <a:xfrm>
            <a:off x="1178360" y="203104"/>
            <a:ext cx="5848733" cy="51077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dirty="0" smtClean="0">
                <a:latin typeface="+mn-ea"/>
                <a:ea typeface="+mn-ea"/>
              </a:rPr>
              <a:t>레미콘 품질분석시스템 업무 흐름도</a:t>
            </a:r>
            <a:endParaRPr lang="en-US" altLang="ko-KR" sz="2400" b="1" dirty="0">
              <a:latin typeface="+mn-ea"/>
              <a:ea typeface="+mn-ea"/>
            </a:endParaRPr>
          </a:p>
        </p:txBody>
      </p:sp>
      <p:sp>
        <p:nvSpPr>
          <p:cNvPr id="187" name="AutoShape 65"/>
          <p:cNvSpPr>
            <a:spLocks noChangeArrowheads="1"/>
          </p:cNvSpPr>
          <p:nvPr/>
        </p:nvSpPr>
        <p:spPr bwMode="auto">
          <a:xfrm>
            <a:off x="35496" y="1862242"/>
            <a:ext cx="681038" cy="420687"/>
          </a:xfrm>
          <a:prstGeom prst="flowChartDecision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1000" b="1" dirty="0" smtClean="0">
                <a:latin typeface="굴림" pitchFamily="50" charset="-127"/>
                <a:ea typeface="굴림" pitchFamily="50" charset="-127"/>
              </a:rPr>
              <a:t>생산시작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8" name="Rectangle 8"/>
          <p:cNvSpPr>
            <a:spLocks noChangeArrowheads="1"/>
          </p:cNvSpPr>
          <p:nvPr/>
        </p:nvSpPr>
        <p:spPr bwMode="auto">
          <a:xfrm>
            <a:off x="3635896" y="3884221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출하현황전송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9" name="Rectangle 8"/>
          <p:cNvSpPr>
            <a:spLocks noChangeArrowheads="1"/>
          </p:cNvSpPr>
          <p:nvPr/>
        </p:nvSpPr>
        <p:spPr bwMode="auto">
          <a:xfrm>
            <a:off x="5450652" y="2886568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⑧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표면수및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계량값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품질로전송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90" name="Rectangle 8"/>
          <p:cNvSpPr>
            <a:spLocks noChangeArrowheads="1"/>
          </p:cNvSpPr>
          <p:nvPr/>
        </p:nvSpPr>
        <p:spPr bwMode="auto">
          <a:xfrm>
            <a:off x="6300192" y="1812884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⑨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표면수및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계량값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en-US" altLang="ko-KR" sz="800" b="1" dirty="0" smtClean="0">
                <a:latin typeface="굴림" pitchFamily="50" charset="-127"/>
                <a:ea typeface="굴림" pitchFamily="50" charset="-127"/>
              </a:rPr>
              <a:t>IDC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서버로전송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787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11"/>
          <p:cNvSpPr>
            <a:spLocks noChangeArrowheads="1"/>
          </p:cNvSpPr>
          <p:nvPr/>
        </p:nvSpPr>
        <p:spPr bwMode="auto">
          <a:xfrm>
            <a:off x="1191842" y="4195380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err="1" smtClean="0"/>
              <a:t>표면수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3708463" y="5384867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err="1" smtClean="0"/>
              <a:t>판넬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auto">
          <a:xfrm>
            <a:off x="7491020" y="3669864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smtClean="0"/>
              <a:t>품질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75" name="AutoShape 11"/>
          <p:cNvSpPr>
            <a:spLocks noChangeArrowheads="1"/>
          </p:cNvSpPr>
          <p:nvPr/>
        </p:nvSpPr>
        <p:spPr bwMode="auto">
          <a:xfrm>
            <a:off x="1187719" y="1936968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smtClean="0"/>
              <a:t>출하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167" name="Rectangle 8"/>
          <p:cNvSpPr>
            <a:spLocks noChangeArrowheads="1"/>
          </p:cNvSpPr>
          <p:nvPr/>
        </p:nvSpPr>
        <p:spPr bwMode="auto">
          <a:xfrm>
            <a:off x="1043608" y="1497468"/>
            <a:ext cx="979338" cy="366741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1000" b="1">
                <a:latin typeface="굴림" pitchFamily="50" charset="-127"/>
                <a:ea typeface="굴림" pitchFamily="50" charset="-127"/>
              </a:rPr>
              <a:t>① </a:t>
            </a:r>
            <a:r>
              <a:rPr kumimoji="1" lang="ko-KR" altLang="en-US" sz="1000" b="1" dirty="0" err="1" smtClean="0">
                <a:latin typeface="굴림" pitchFamily="50" charset="-127"/>
                <a:ea typeface="굴림" pitchFamily="50" charset="-127"/>
              </a:rPr>
              <a:t>출하오더입력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8" name="Rectangle 8"/>
          <p:cNvSpPr>
            <a:spLocks noChangeArrowheads="1"/>
          </p:cNvSpPr>
          <p:nvPr/>
        </p:nvSpPr>
        <p:spPr bwMode="auto">
          <a:xfrm>
            <a:off x="3616125" y="1514309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1000" b="1" dirty="0" smtClean="0">
                <a:latin typeface="굴림" pitchFamily="50" charset="-127"/>
                <a:ea typeface="굴림" pitchFamily="50" charset="-127"/>
              </a:rPr>
              <a:t>②</a:t>
            </a:r>
            <a:r>
              <a:rPr kumimoji="1" lang="ko-KR" altLang="en-US" sz="1000" b="1" dirty="0" err="1" smtClean="0">
                <a:latin typeface="굴림" pitchFamily="50" charset="-127"/>
                <a:ea typeface="굴림" pitchFamily="50" charset="-127"/>
              </a:rPr>
              <a:t>오더설정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9" name="Rectangle 8"/>
          <p:cNvSpPr>
            <a:spLocks noChangeArrowheads="1"/>
          </p:cNvSpPr>
          <p:nvPr/>
        </p:nvSpPr>
        <p:spPr bwMode="auto">
          <a:xfrm>
            <a:off x="3645586" y="2688079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③계량설정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0" name="Rectangle 8"/>
          <p:cNvSpPr>
            <a:spLocks noChangeArrowheads="1"/>
          </p:cNvSpPr>
          <p:nvPr/>
        </p:nvSpPr>
        <p:spPr bwMode="auto">
          <a:xfrm>
            <a:off x="3663264" y="3840207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900" b="1" dirty="0">
                <a:latin typeface="굴림" pitchFamily="50" charset="-127"/>
                <a:ea typeface="굴림" pitchFamily="50" charset="-127"/>
              </a:rPr>
              <a:t>④ 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믹싱시작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1" name="Rectangle 8"/>
          <p:cNvSpPr>
            <a:spLocks noChangeArrowheads="1"/>
          </p:cNvSpPr>
          <p:nvPr/>
        </p:nvSpPr>
        <p:spPr bwMode="auto">
          <a:xfrm>
            <a:off x="3681599" y="4931376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⑤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데이타저장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2" name="Rectangle 8"/>
          <p:cNvSpPr>
            <a:spLocks noChangeArrowheads="1"/>
          </p:cNvSpPr>
          <p:nvPr/>
        </p:nvSpPr>
        <p:spPr bwMode="auto">
          <a:xfrm>
            <a:off x="1162003" y="3768786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표면수전송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3" name="Rectangle 8"/>
          <p:cNvSpPr>
            <a:spLocks noChangeArrowheads="1"/>
          </p:cNvSpPr>
          <p:nvPr/>
        </p:nvSpPr>
        <p:spPr bwMode="auto">
          <a:xfrm>
            <a:off x="5152293" y="2688078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⑦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계량값전송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4" name="Rectangle 8"/>
          <p:cNvSpPr>
            <a:spLocks noChangeArrowheads="1"/>
          </p:cNvSpPr>
          <p:nvPr/>
        </p:nvSpPr>
        <p:spPr bwMode="auto">
          <a:xfrm>
            <a:off x="5191869" y="3816479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⑧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표면수및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계량값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품질로전송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5" name="Rectangle 8"/>
          <p:cNvSpPr>
            <a:spLocks noChangeArrowheads="1"/>
          </p:cNvSpPr>
          <p:nvPr/>
        </p:nvSpPr>
        <p:spPr bwMode="auto">
          <a:xfrm>
            <a:off x="5191869" y="4933773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⑨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표면수및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계량값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en-US" altLang="ko-KR" sz="800" b="1" dirty="0" smtClean="0">
                <a:latin typeface="굴림" pitchFamily="50" charset="-127"/>
                <a:ea typeface="굴림" pitchFamily="50" charset="-127"/>
              </a:rPr>
              <a:t>IDC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서버로전송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6" name="Rectangle 8"/>
          <p:cNvSpPr>
            <a:spLocks noChangeArrowheads="1"/>
          </p:cNvSpPr>
          <p:nvPr/>
        </p:nvSpPr>
        <p:spPr bwMode="auto">
          <a:xfrm>
            <a:off x="7302767" y="3040741"/>
            <a:ext cx="923431" cy="60087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⑪</a:t>
            </a:r>
            <a:r>
              <a:rPr kumimoji="1" lang="ko-KR" altLang="en-US" sz="900" b="1" dirty="0" err="1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례량</a:t>
            </a:r>
            <a:r>
              <a:rPr kumimoji="1" lang="ko-KR" altLang="en-US" sz="900" b="1" dirty="0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1" lang="ko-KR" altLang="en-US" sz="900" b="1" dirty="0" err="1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데이타</a:t>
            </a:r>
            <a:endParaRPr kumimoji="1" lang="en-US" altLang="ko-KR" sz="900" b="1" dirty="0" smtClean="0">
              <a:solidFill>
                <a:schemeClr val="accent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현장측정값</a:t>
            </a:r>
            <a:r>
              <a:rPr kumimoji="1" lang="en-US" altLang="ko-KR" sz="900" b="1" dirty="0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,</a:t>
            </a:r>
          </a:p>
          <a:p>
            <a:pPr algn="ctr" latinLnBrk="1"/>
            <a:r>
              <a:rPr kumimoji="1" lang="ko-KR" altLang="en-US" sz="900" b="1" dirty="0" err="1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실측표면수값</a:t>
            </a:r>
            <a:endParaRPr kumimoji="1" lang="en-US" altLang="ko-KR" sz="900" b="1" dirty="0" smtClean="0">
              <a:solidFill>
                <a:schemeClr val="accent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err="1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취합및</a:t>
            </a:r>
            <a:r>
              <a:rPr kumimoji="1" lang="ko-KR" altLang="en-US" sz="900" b="1" dirty="0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품질분석</a:t>
            </a:r>
            <a:endParaRPr kumimoji="1" lang="ko-KR" altLang="en-US" sz="900" b="1" dirty="0">
              <a:solidFill>
                <a:schemeClr val="accent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7" name="Rectangle 8"/>
          <p:cNvSpPr>
            <a:spLocks noChangeArrowheads="1"/>
          </p:cNvSpPr>
          <p:nvPr/>
        </p:nvSpPr>
        <p:spPr bwMode="auto">
          <a:xfrm>
            <a:off x="5152294" y="1484784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믹서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⑥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암페아값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8" name="Rectangle 8"/>
          <p:cNvSpPr>
            <a:spLocks noChangeArrowheads="1"/>
          </p:cNvSpPr>
          <p:nvPr/>
        </p:nvSpPr>
        <p:spPr bwMode="auto">
          <a:xfrm>
            <a:off x="7381147" y="1969757"/>
            <a:ext cx="766673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⑩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현장공시체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측정값전송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0" name="Text Box 257"/>
          <p:cNvSpPr txBox="1">
            <a:spLocks noChangeArrowheads="1"/>
          </p:cNvSpPr>
          <p:nvPr/>
        </p:nvSpPr>
        <p:spPr bwMode="auto">
          <a:xfrm>
            <a:off x="7760211" y="2233173"/>
            <a:ext cx="488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ko-KR" altLang="en-US" sz="1000" dirty="0">
                <a:solidFill>
                  <a:schemeClr val="bg1"/>
                </a:solidFill>
                <a:latin typeface="BauhausLight" pitchFamily="2" charset="0"/>
                <a:ea typeface="가는각진제목체" pitchFamily="18" charset="-127"/>
              </a:rPr>
              <a:t>인터넷</a:t>
            </a:r>
          </a:p>
        </p:txBody>
      </p:sp>
      <p:sp>
        <p:nvSpPr>
          <p:cNvPr id="182" name="Rectangle 8"/>
          <p:cNvSpPr>
            <a:spLocks noChangeArrowheads="1"/>
          </p:cNvSpPr>
          <p:nvPr/>
        </p:nvSpPr>
        <p:spPr bwMode="auto">
          <a:xfrm>
            <a:off x="1168477" y="4721844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표면수측정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3" name="AutoShape 72"/>
          <p:cNvSpPr>
            <a:spLocks noChangeArrowheads="1"/>
          </p:cNvSpPr>
          <p:nvPr/>
        </p:nvSpPr>
        <p:spPr bwMode="auto">
          <a:xfrm flipH="1">
            <a:off x="3856183" y="1967611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4" name="AutoShape 72"/>
          <p:cNvSpPr>
            <a:spLocks noChangeArrowheads="1"/>
          </p:cNvSpPr>
          <p:nvPr/>
        </p:nvSpPr>
        <p:spPr bwMode="auto">
          <a:xfrm flipH="1">
            <a:off x="3863608" y="3191747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5" name="AutoShape 72"/>
          <p:cNvSpPr>
            <a:spLocks noChangeArrowheads="1"/>
          </p:cNvSpPr>
          <p:nvPr/>
        </p:nvSpPr>
        <p:spPr bwMode="auto">
          <a:xfrm flipH="1">
            <a:off x="3889735" y="4343875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6" name="Text Box 27"/>
          <p:cNvSpPr txBox="1">
            <a:spLocks noChangeArrowheads="1"/>
          </p:cNvSpPr>
          <p:nvPr/>
        </p:nvSpPr>
        <p:spPr bwMode="auto">
          <a:xfrm>
            <a:off x="1397494" y="223328"/>
            <a:ext cx="5848733" cy="51077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dirty="0" smtClean="0">
                <a:latin typeface="+mn-ea"/>
                <a:ea typeface="+mn-ea"/>
              </a:rPr>
              <a:t>레미콘 품질분석시스템 업무 순서도</a:t>
            </a:r>
            <a:endParaRPr lang="en-US" altLang="ko-KR" sz="2400" b="1" dirty="0">
              <a:latin typeface="+mn-ea"/>
              <a:ea typeface="+mn-ea"/>
            </a:endParaRPr>
          </a:p>
        </p:txBody>
      </p:sp>
      <p:sp>
        <p:nvSpPr>
          <p:cNvPr id="187" name="AutoShape 65"/>
          <p:cNvSpPr>
            <a:spLocks noChangeArrowheads="1"/>
          </p:cNvSpPr>
          <p:nvPr/>
        </p:nvSpPr>
        <p:spPr bwMode="auto">
          <a:xfrm>
            <a:off x="3067039" y="1980667"/>
            <a:ext cx="681038" cy="420687"/>
          </a:xfrm>
          <a:prstGeom prst="flowChartDecision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1000" b="1" dirty="0" smtClean="0">
                <a:latin typeface="굴림" pitchFamily="50" charset="-127"/>
                <a:ea typeface="굴림" pitchFamily="50" charset="-127"/>
              </a:rPr>
              <a:t>생산시작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8" name="Rectangle 8"/>
          <p:cNvSpPr>
            <a:spLocks noChangeArrowheads="1"/>
          </p:cNvSpPr>
          <p:nvPr/>
        </p:nvSpPr>
        <p:spPr bwMode="auto">
          <a:xfrm>
            <a:off x="1142519" y="2403337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출하현황전송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8" name="AutoShape 72"/>
          <p:cNvSpPr>
            <a:spLocks noChangeArrowheads="1"/>
          </p:cNvSpPr>
          <p:nvPr/>
        </p:nvSpPr>
        <p:spPr bwMode="auto">
          <a:xfrm flipH="1">
            <a:off x="5358397" y="1980667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9" name="AutoShape 72"/>
          <p:cNvSpPr>
            <a:spLocks noChangeArrowheads="1"/>
          </p:cNvSpPr>
          <p:nvPr/>
        </p:nvSpPr>
        <p:spPr bwMode="auto">
          <a:xfrm flipH="1">
            <a:off x="5365822" y="3204803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0" name="AutoShape 72"/>
          <p:cNvSpPr>
            <a:spLocks noChangeArrowheads="1"/>
          </p:cNvSpPr>
          <p:nvPr/>
        </p:nvSpPr>
        <p:spPr bwMode="auto">
          <a:xfrm flipH="1">
            <a:off x="5391949" y="4356931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1" name="AutoShape 72"/>
          <p:cNvSpPr>
            <a:spLocks noChangeArrowheads="1"/>
          </p:cNvSpPr>
          <p:nvPr/>
        </p:nvSpPr>
        <p:spPr bwMode="auto">
          <a:xfrm flipH="1">
            <a:off x="7636943" y="2504225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2" name="AutoShape 72"/>
          <p:cNvSpPr>
            <a:spLocks noChangeArrowheads="1"/>
          </p:cNvSpPr>
          <p:nvPr/>
        </p:nvSpPr>
        <p:spPr bwMode="auto">
          <a:xfrm rot="16200000" flipH="1">
            <a:off x="2570961" y="4104092"/>
            <a:ext cx="255080" cy="42946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3" name="AutoShape 72"/>
          <p:cNvSpPr>
            <a:spLocks noChangeArrowheads="1"/>
          </p:cNvSpPr>
          <p:nvPr/>
        </p:nvSpPr>
        <p:spPr bwMode="auto">
          <a:xfrm rot="16200000" flipH="1">
            <a:off x="2570961" y="1957833"/>
            <a:ext cx="255080" cy="42946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4" name="타원 103"/>
          <p:cNvSpPr/>
          <p:nvPr/>
        </p:nvSpPr>
        <p:spPr>
          <a:xfrm>
            <a:off x="654004" y="1337845"/>
            <a:ext cx="1705220" cy="16298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타원 104"/>
          <p:cNvSpPr/>
          <p:nvPr/>
        </p:nvSpPr>
        <p:spPr>
          <a:xfrm>
            <a:off x="611560" y="3635352"/>
            <a:ext cx="1705220" cy="16298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/>
          <p:cNvSpPr/>
          <p:nvPr/>
        </p:nvSpPr>
        <p:spPr>
          <a:xfrm>
            <a:off x="2989436" y="989982"/>
            <a:ext cx="3233153" cy="5260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타원 107"/>
          <p:cNvSpPr/>
          <p:nvPr/>
        </p:nvSpPr>
        <p:spPr>
          <a:xfrm>
            <a:off x="6895745" y="1561093"/>
            <a:ext cx="1708703" cy="3319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AutoShape 72"/>
          <p:cNvSpPr>
            <a:spLocks noChangeArrowheads="1"/>
          </p:cNvSpPr>
          <p:nvPr/>
        </p:nvSpPr>
        <p:spPr bwMode="auto">
          <a:xfrm rot="16200000" flipH="1">
            <a:off x="6552316" y="2882640"/>
            <a:ext cx="255080" cy="42946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10" name="Rectangle 108"/>
          <p:cNvSpPr>
            <a:spLocks noChangeArrowheads="1"/>
          </p:cNvSpPr>
          <p:nvPr/>
        </p:nvSpPr>
        <p:spPr bwMode="auto">
          <a:xfrm>
            <a:off x="896691" y="2999102"/>
            <a:ext cx="1273172" cy="250031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 eaLnBrk="0" latinLnBrk="0" hangingPunct="0">
              <a:spcBef>
                <a:spcPct val="50000"/>
              </a:spcBef>
            </a:pPr>
            <a:r>
              <a:rPr kumimoji="0" lang="ko-KR" altLang="en-US" sz="1200" b="1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출하관리시스템</a:t>
            </a:r>
            <a:endParaRPr kumimoji="0" lang="ko-KR" altLang="en-US" sz="12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111" name="Rectangle 112"/>
          <p:cNvSpPr>
            <a:spLocks noChangeArrowheads="1"/>
          </p:cNvSpPr>
          <p:nvPr/>
        </p:nvSpPr>
        <p:spPr bwMode="auto">
          <a:xfrm>
            <a:off x="1043608" y="5345814"/>
            <a:ext cx="1028290" cy="459450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 eaLnBrk="0" latinLnBrk="0" hangingPunct="0">
              <a:spcBef>
                <a:spcPct val="50000"/>
              </a:spcBef>
            </a:pPr>
            <a:r>
              <a:rPr kumimoji="0" lang="ko-KR" altLang="en-US" sz="900" b="1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표면수측정및</a:t>
            </a:r>
            <a:endParaRPr kumimoji="0" lang="en-US" altLang="ko-KR" sz="900" b="1" dirty="0" smtClean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  <a:p>
            <a:pPr eaLnBrk="0" latinLnBrk="0" hangingPunct="0">
              <a:spcBef>
                <a:spcPct val="50000"/>
              </a:spcBef>
            </a:pPr>
            <a:r>
              <a:rPr kumimoji="0" lang="ko-KR" altLang="en-US" sz="900" b="1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  단위수량분석장치</a:t>
            </a:r>
            <a:endParaRPr kumimoji="0" lang="ko-KR" altLang="en-US" sz="9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112" name="Rectangle 112"/>
          <p:cNvSpPr>
            <a:spLocks noChangeArrowheads="1"/>
          </p:cNvSpPr>
          <p:nvPr/>
        </p:nvSpPr>
        <p:spPr bwMode="auto">
          <a:xfrm>
            <a:off x="4209968" y="1121821"/>
            <a:ext cx="792088" cy="216024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sz="1100" b="1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콘트롤판넬</a:t>
            </a:r>
            <a:endParaRPr kumimoji="0" lang="ko-KR" altLang="en-US" sz="11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7229965" y="4149080"/>
            <a:ext cx="1069033" cy="216024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sz="1100" b="1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품질관리시스템</a:t>
            </a:r>
            <a:endParaRPr kumimoji="0" lang="ko-KR" altLang="en-US" sz="11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91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8"/>
          <p:cNvSpPr>
            <a:spLocks noChangeArrowheads="1"/>
          </p:cNvSpPr>
          <p:nvPr/>
        </p:nvSpPr>
        <p:spPr bwMode="auto">
          <a:xfrm>
            <a:off x="483578" y="6143638"/>
            <a:ext cx="3297115" cy="381706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 eaLnBrk="0" latinLnBrk="0" hangingPunct="0">
              <a:spcBef>
                <a:spcPct val="50000"/>
              </a:spcBef>
            </a:pPr>
            <a:r>
              <a:rPr kumimoji="0" lang="ko-KR" altLang="en-US" b="1" dirty="0" smtClean="0">
                <a:solidFill>
                  <a:schemeClr val="bg1"/>
                </a:solidFill>
                <a:latin typeface="Arial" charset="0"/>
                <a:ea typeface="가는각진제목체" pitchFamily="18" charset="-127"/>
              </a:rPr>
              <a:t> </a:t>
            </a:r>
            <a:r>
              <a:rPr kumimoji="0" lang="ko-KR" altLang="en-US" b="1" dirty="0" err="1" smtClean="0">
                <a:solidFill>
                  <a:schemeClr val="bg1"/>
                </a:solidFill>
                <a:latin typeface="Arial" charset="0"/>
                <a:ea typeface="가는각진제목체" pitchFamily="18" charset="-127"/>
              </a:rPr>
              <a:t>현장공시체</a:t>
            </a:r>
            <a:r>
              <a:rPr kumimoji="0" lang="ko-KR" altLang="en-US" b="1" dirty="0" smtClean="0">
                <a:solidFill>
                  <a:schemeClr val="bg1"/>
                </a:solidFill>
                <a:latin typeface="Arial" charset="0"/>
                <a:ea typeface="가는각진제목체" pitchFamily="18" charset="-127"/>
              </a:rPr>
              <a:t> </a:t>
            </a:r>
            <a:r>
              <a:rPr kumimoji="0" lang="ko-KR" altLang="en-US" b="1" dirty="0">
                <a:solidFill>
                  <a:schemeClr val="bg1"/>
                </a:solidFill>
                <a:latin typeface="Arial" charset="0"/>
                <a:ea typeface="가는각진제목체" pitchFamily="18" charset="-127"/>
              </a:rPr>
              <a:t>사진 </a:t>
            </a:r>
            <a:r>
              <a:rPr kumimoji="0" lang="ko-KR" altLang="en-US" b="1" dirty="0" smtClean="0">
                <a:solidFill>
                  <a:schemeClr val="bg1"/>
                </a:solidFill>
                <a:latin typeface="Arial" charset="0"/>
                <a:ea typeface="가는각진제목체" pitchFamily="18" charset="-127"/>
              </a:rPr>
              <a:t>저장</a:t>
            </a:r>
            <a:endParaRPr kumimoji="0" lang="ko-KR" altLang="en-US" b="1" dirty="0">
              <a:solidFill>
                <a:schemeClr val="bg1"/>
              </a:solidFill>
              <a:latin typeface="Arial" charset="0"/>
              <a:ea typeface="가는각진제목체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5234" y="114302"/>
            <a:ext cx="8521607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ko-KR" sz="2800" b="1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영업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ko-KR" sz="2800" b="1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출하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ko-KR" sz="28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품질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생산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ko-KR" sz="2800" b="1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차량관제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ko-KR" sz="2800" b="1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이제 </a:t>
            </a:r>
            <a:r>
              <a:rPr lang="ko-KR" altLang="en-US" sz="2800" b="1" dirty="0" smtClean="0">
                <a:solidFill>
                  <a:srgbClr val="7030A0"/>
                </a:solidFill>
                <a:latin typeface="+mn-ea"/>
                <a:ea typeface="+mn-ea"/>
              </a:rPr>
              <a:t>이거 </a:t>
            </a:r>
            <a:r>
              <a:rPr lang="ko-KR" altLang="en-US" sz="2800" b="1" smtClean="0">
                <a:solidFill>
                  <a:srgbClr val="7030A0"/>
                </a:solidFill>
                <a:latin typeface="+mn-ea"/>
                <a:ea typeface="+mn-ea"/>
              </a:rPr>
              <a:t>하나면끝</a:t>
            </a:r>
            <a:r>
              <a:rPr lang="en-US" altLang="ko-KR" sz="2800" b="1" dirty="0" smtClean="0">
                <a:solidFill>
                  <a:srgbClr val="7030A0"/>
                </a:solidFill>
                <a:latin typeface="+mn-ea"/>
                <a:ea typeface="+mn-ea"/>
              </a:rPr>
              <a:t>!!</a:t>
            </a:r>
            <a:endParaRPr lang="en-US" altLang="ko-KR" sz="2800" b="1" dirty="0">
              <a:solidFill>
                <a:srgbClr val="7030A0"/>
              </a:solidFill>
              <a:latin typeface="+mn-ea"/>
              <a:ea typeface="+mn-ea"/>
            </a:endParaRPr>
          </a:p>
        </p:txBody>
      </p:sp>
      <p:pic>
        <p:nvPicPr>
          <p:cNvPr id="8196" name="Picture 9" descr="G:\work\회사홍보관련\스마트폰(레미콘)\공시체대장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287" y="827088"/>
            <a:ext cx="3257550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42391" y="1782040"/>
            <a:ext cx="3358662" cy="830997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현장상황을 녹음하여  사무실 품질관리 시스템에  바로 전송  저장한다</a:t>
            </a:r>
            <a:endParaRPr lang="en-US" altLang="ko-KR" sz="1600" b="1" dirty="0">
              <a:latin typeface="+mn-ea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6608" y="4499840"/>
            <a:ext cx="3294185" cy="58477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사무실 </a:t>
            </a:r>
            <a:r>
              <a:rPr lang="ko-KR" altLang="en-US" sz="1600" b="1" dirty="0" err="1" smtClean="0">
                <a:latin typeface="+mn-ea"/>
                <a:ea typeface="+mn-ea"/>
              </a:rPr>
              <a:t>공시체</a:t>
            </a:r>
            <a:r>
              <a:rPr lang="ko-KR" altLang="en-US" sz="1600" b="1" dirty="0" smtClean="0">
                <a:latin typeface="+mn-ea"/>
                <a:ea typeface="+mn-ea"/>
              </a:rPr>
              <a:t>  관리대장을 현장에 실시간  연동 확인 가능</a:t>
            </a:r>
            <a:endParaRPr lang="en-US" altLang="ko-KR" sz="1600" b="1" dirty="0">
              <a:latin typeface="+mn-ea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6689" y="5406315"/>
            <a:ext cx="3244362" cy="830997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사무실 품질관리 </a:t>
            </a:r>
            <a:r>
              <a:rPr lang="ko-KR" altLang="en-US" sz="1600" b="1" dirty="0" err="1" smtClean="0">
                <a:latin typeface="+mn-ea"/>
                <a:ea typeface="+mn-ea"/>
              </a:rPr>
              <a:t>공시체관리대장을</a:t>
            </a:r>
            <a:r>
              <a:rPr lang="ko-KR" altLang="en-US" sz="1600" b="1" dirty="0" smtClean="0">
                <a:latin typeface="+mn-ea"/>
                <a:ea typeface="+mn-ea"/>
              </a:rPr>
              <a:t> 현장에서 수정</a:t>
            </a:r>
            <a:r>
              <a:rPr lang="en-US" altLang="ko-KR" sz="1600" b="1" dirty="0" smtClean="0">
                <a:latin typeface="+mn-ea"/>
                <a:ea typeface="+mn-ea"/>
              </a:rPr>
              <a:t>,</a:t>
            </a:r>
            <a:r>
              <a:rPr lang="ko-KR" altLang="en-US" sz="1600" b="1" dirty="0" smtClean="0">
                <a:latin typeface="+mn-ea"/>
                <a:ea typeface="+mn-ea"/>
              </a:rPr>
              <a:t>삭제</a:t>
            </a:r>
            <a:r>
              <a:rPr lang="en-US" altLang="ko-KR" sz="1600" b="1" dirty="0" smtClean="0">
                <a:latin typeface="+mn-ea"/>
                <a:ea typeface="+mn-ea"/>
              </a:rPr>
              <a:t>,</a:t>
            </a:r>
            <a:r>
              <a:rPr lang="ko-KR" altLang="en-US" sz="1600" b="1" dirty="0" smtClean="0">
                <a:latin typeface="+mn-ea"/>
                <a:ea typeface="+mn-ea"/>
              </a:rPr>
              <a:t>등록  실시간 연동 작업 가능</a:t>
            </a:r>
            <a:endParaRPr lang="en-US" altLang="ko-KR" sz="1600" b="1" dirty="0">
              <a:latin typeface="+mn-ea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7992" y="866052"/>
            <a:ext cx="3389435" cy="83185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현장에서 사진을 찍어 사무실 품질관리 시스템으로 바로 전송 저장</a:t>
            </a:r>
            <a:endParaRPr lang="en-US" altLang="ko-KR" sz="1600" b="1" dirty="0" smtClean="0">
              <a:latin typeface="+mn-ea"/>
              <a:ea typeface="+mn-ea"/>
            </a:endParaRPr>
          </a:p>
          <a:p>
            <a:pPr>
              <a:defRPr/>
            </a:pPr>
            <a:endParaRPr lang="en-US" altLang="ko-KR" sz="1600" b="1" dirty="0">
              <a:latin typeface="+mn-ea"/>
              <a:ea typeface="+mn-ea"/>
            </a:endParaRPr>
          </a:p>
        </p:txBody>
      </p:sp>
      <p:cxnSp>
        <p:nvCxnSpPr>
          <p:cNvPr id="8201" name="직선 화살표 연결선 55"/>
          <p:cNvCxnSpPr>
            <a:cxnSpLocks noChangeShapeType="1"/>
          </p:cNvCxnSpPr>
          <p:nvPr/>
        </p:nvCxnSpPr>
        <p:spPr bwMode="auto">
          <a:xfrm flipV="1">
            <a:off x="1647093" y="1220788"/>
            <a:ext cx="3257550" cy="15605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202" name="직선 화살표 연결선 55"/>
          <p:cNvCxnSpPr>
            <a:cxnSpLocks noChangeShapeType="1"/>
            <a:endCxn id="6" idx="1"/>
          </p:cNvCxnSpPr>
          <p:nvPr/>
        </p:nvCxnSpPr>
        <p:spPr bwMode="auto">
          <a:xfrm flipV="1">
            <a:off x="2316777" y="2197539"/>
            <a:ext cx="2725614" cy="705276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203" name="직선 화살표 연결선 55"/>
          <p:cNvCxnSpPr>
            <a:cxnSpLocks noChangeShapeType="1"/>
            <a:endCxn id="8" idx="1"/>
          </p:cNvCxnSpPr>
          <p:nvPr/>
        </p:nvCxnSpPr>
        <p:spPr bwMode="auto">
          <a:xfrm>
            <a:off x="2472105" y="4350615"/>
            <a:ext cx="2624503" cy="44161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9" name="TextBox 18"/>
          <p:cNvSpPr txBox="1"/>
          <p:nvPr/>
        </p:nvSpPr>
        <p:spPr>
          <a:xfrm>
            <a:off x="5099538" y="3636240"/>
            <a:ext cx="3294185" cy="58477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사무실 </a:t>
            </a:r>
            <a:r>
              <a:rPr lang="ko-KR" altLang="en-US" sz="1600" b="1" dirty="0" err="1" smtClean="0">
                <a:latin typeface="+mn-ea"/>
                <a:ea typeface="+mn-ea"/>
              </a:rPr>
              <a:t>공시체</a:t>
            </a:r>
            <a:r>
              <a:rPr lang="ko-KR" altLang="en-US" sz="1600" b="1" dirty="0" smtClean="0">
                <a:latin typeface="+mn-ea"/>
                <a:ea typeface="+mn-ea"/>
              </a:rPr>
              <a:t>  관리대장의 </a:t>
            </a:r>
            <a:r>
              <a:rPr lang="en-US" altLang="ko-KR" sz="1600" b="1" dirty="0" smtClean="0">
                <a:latin typeface="+mn-ea"/>
                <a:ea typeface="+mn-ea"/>
              </a:rPr>
              <a:t>7</a:t>
            </a:r>
            <a:r>
              <a:rPr lang="ko-KR" altLang="en-US" sz="1600" b="1" dirty="0" err="1" smtClean="0">
                <a:latin typeface="+mn-ea"/>
                <a:ea typeface="+mn-ea"/>
              </a:rPr>
              <a:t>일강도</a:t>
            </a:r>
            <a:r>
              <a:rPr lang="en-US" altLang="ko-KR" sz="1600" b="1" dirty="0" smtClean="0">
                <a:latin typeface="+mn-ea"/>
                <a:ea typeface="+mn-ea"/>
              </a:rPr>
              <a:t>,28</a:t>
            </a:r>
            <a:r>
              <a:rPr lang="ko-KR" altLang="en-US" sz="1600" b="1" dirty="0" err="1" smtClean="0">
                <a:latin typeface="+mn-ea"/>
                <a:ea typeface="+mn-ea"/>
              </a:rPr>
              <a:t>일강도를</a:t>
            </a:r>
            <a:r>
              <a:rPr lang="ko-KR" altLang="en-US" sz="1600" b="1" dirty="0" smtClean="0">
                <a:latin typeface="+mn-ea"/>
                <a:ea typeface="+mn-ea"/>
              </a:rPr>
              <a:t> 실시간 표시</a:t>
            </a:r>
            <a:endParaRPr lang="en-US" altLang="ko-KR" sz="1600" b="1" dirty="0">
              <a:latin typeface="+mn-ea"/>
              <a:ea typeface="+mn-ea"/>
            </a:endParaRPr>
          </a:p>
        </p:txBody>
      </p:sp>
      <p:cxnSp>
        <p:nvCxnSpPr>
          <p:cNvPr id="8205" name="직선 화살표 연결선 55"/>
          <p:cNvCxnSpPr>
            <a:cxnSpLocks noChangeShapeType="1"/>
            <a:endCxn id="19" idx="1"/>
          </p:cNvCxnSpPr>
          <p:nvPr/>
        </p:nvCxnSpPr>
        <p:spPr bwMode="auto">
          <a:xfrm>
            <a:off x="3109550" y="3215553"/>
            <a:ext cx="1989988" cy="71307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206" name="직선 화살표 연결선 55"/>
          <p:cNvCxnSpPr>
            <a:cxnSpLocks noChangeShapeType="1"/>
          </p:cNvCxnSpPr>
          <p:nvPr/>
        </p:nvCxnSpPr>
        <p:spPr bwMode="auto">
          <a:xfrm>
            <a:off x="2552706" y="5013338"/>
            <a:ext cx="2617177" cy="5762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9" name="TextBox 28"/>
          <p:cNvSpPr txBox="1"/>
          <p:nvPr/>
        </p:nvSpPr>
        <p:spPr>
          <a:xfrm>
            <a:off x="5076094" y="2725021"/>
            <a:ext cx="3292720" cy="830997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슬럼프</a:t>
            </a:r>
            <a:r>
              <a:rPr lang="en-US" altLang="ko-KR" sz="1600" b="1" dirty="0" smtClean="0">
                <a:latin typeface="+mn-ea"/>
                <a:ea typeface="+mn-ea"/>
              </a:rPr>
              <a:t>,</a:t>
            </a:r>
            <a:r>
              <a:rPr lang="ko-KR" altLang="en-US" sz="1600" b="1" dirty="0" err="1" smtClean="0">
                <a:latin typeface="+mn-ea"/>
                <a:ea typeface="+mn-ea"/>
              </a:rPr>
              <a:t>공기량</a:t>
            </a:r>
            <a:r>
              <a:rPr lang="en-US" altLang="ko-KR" sz="1600" b="1" dirty="0" smtClean="0">
                <a:latin typeface="+mn-ea"/>
                <a:ea typeface="+mn-ea"/>
              </a:rPr>
              <a:t>,</a:t>
            </a:r>
            <a:r>
              <a:rPr lang="ko-KR" altLang="en-US" sz="1600" b="1" dirty="0" err="1" smtClean="0">
                <a:latin typeface="+mn-ea"/>
                <a:ea typeface="+mn-ea"/>
              </a:rPr>
              <a:t>온도등</a:t>
            </a:r>
            <a:r>
              <a:rPr lang="ko-KR" altLang="en-US" sz="1600" b="1" dirty="0" smtClean="0">
                <a:latin typeface="+mn-ea"/>
                <a:ea typeface="+mn-ea"/>
              </a:rPr>
              <a:t> 입력 하여 사무실 품질관리 시스템에 전송 저장</a:t>
            </a:r>
            <a:endParaRPr lang="en-US" altLang="ko-KR" sz="1600" b="1" dirty="0">
              <a:latin typeface="+mn-ea"/>
              <a:ea typeface="+mn-ea"/>
            </a:endParaRPr>
          </a:p>
        </p:txBody>
      </p:sp>
      <p:cxnSp>
        <p:nvCxnSpPr>
          <p:cNvPr id="8208" name="직선 화살표 연결선 55"/>
          <p:cNvCxnSpPr>
            <a:cxnSpLocks noChangeShapeType="1"/>
          </p:cNvCxnSpPr>
          <p:nvPr/>
        </p:nvCxnSpPr>
        <p:spPr bwMode="auto">
          <a:xfrm>
            <a:off x="1647096" y="2381263"/>
            <a:ext cx="3415812" cy="4794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43499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747346" y="15875"/>
            <a:ext cx="7649308" cy="7080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err="1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공시체</a:t>
            </a: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 사진을 찍고 슬럼프 </a:t>
            </a:r>
            <a:r>
              <a:rPr lang="ko-KR" altLang="en-US" sz="2000" b="1" dirty="0" err="1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측정값등을</a:t>
            </a: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b="1" dirty="0" err="1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스마트폰에서</a:t>
            </a: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 입력하면 </a:t>
            </a:r>
            <a:endParaRPr lang="en-US" altLang="ko-KR" sz="2000" b="1" dirty="0" smtClean="0">
              <a:solidFill>
                <a:srgbClr val="7030A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>
              <a:defRPr/>
            </a:pP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사무실  품질관리 시스템에  저장</a:t>
            </a:r>
            <a:r>
              <a:rPr lang="en-US" altLang="ko-KR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공시체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관리대장 </a:t>
            </a: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자동 작성 </a:t>
            </a:r>
            <a:r>
              <a:rPr lang="en-US" altLang="ko-KR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!!</a:t>
            </a:r>
            <a:endParaRPr lang="en-US" altLang="ko-KR" sz="2000" b="1" dirty="0">
              <a:solidFill>
                <a:srgbClr val="7030A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219" name="그림 16" descr="공시체관리대장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573" y="836613"/>
            <a:ext cx="7712319" cy="57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44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19811" y="44450"/>
            <a:ext cx="8698523" cy="7080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2000" b="1" dirty="0" err="1" smtClean="0">
                <a:solidFill>
                  <a:srgbClr val="7030A0"/>
                </a:solidFill>
                <a:latin typeface="+mn-ea"/>
                <a:ea typeface="+mn-ea"/>
              </a:rPr>
              <a:t>스마트폰에서</a:t>
            </a:r>
            <a:r>
              <a:rPr lang="ko-KR" altLang="en-US" sz="2000" b="1" dirty="0" smtClean="0">
                <a:solidFill>
                  <a:srgbClr val="7030A0"/>
                </a:solidFill>
                <a:latin typeface="+mn-ea"/>
                <a:ea typeface="+mn-ea"/>
              </a:rPr>
              <a:t> 슬럼프</a:t>
            </a:r>
            <a:r>
              <a:rPr lang="en-US" altLang="ko-KR" sz="2000" b="1" dirty="0" smtClean="0">
                <a:solidFill>
                  <a:srgbClr val="7030A0"/>
                </a:solidFill>
                <a:latin typeface="+mn-ea"/>
                <a:ea typeface="+mn-ea"/>
              </a:rPr>
              <a:t>,</a:t>
            </a:r>
            <a:r>
              <a:rPr lang="ko-KR" altLang="en-US" sz="2000" b="1" dirty="0" err="1" smtClean="0">
                <a:solidFill>
                  <a:srgbClr val="7030A0"/>
                </a:solidFill>
                <a:latin typeface="+mn-ea"/>
                <a:ea typeface="+mn-ea"/>
              </a:rPr>
              <a:t>공기량</a:t>
            </a:r>
            <a:r>
              <a:rPr lang="en-US" altLang="ko-KR" sz="2000" b="1" dirty="0" smtClean="0">
                <a:solidFill>
                  <a:srgbClr val="7030A0"/>
                </a:solidFill>
                <a:latin typeface="+mn-ea"/>
                <a:ea typeface="+mn-ea"/>
              </a:rPr>
              <a:t>,</a:t>
            </a:r>
            <a:r>
              <a:rPr lang="ko-KR" altLang="en-US" sz="2000" b="1" dirty="0" err="1" smtClean="0">
                <a:solidFill>
                  <a:srgbClr val="7030A0"/>
                </a:solidFill>
                <a:latin typeface="+mn-ea"/>
                <a:ea typeface="+mn-ea"/>
              </a:rPr>
              <a:t>온도및</a:t>
            </a:r>
            <a:r>
              <a:rPr lang="ko-KR" altLang="en-US" sz="2000" b="1" dirty="0" smtClean="0">
                <a:solidFill>
                  <a:srgbClr val="7030A0"/>
                </a:solidFill>
                <a:latin typeface="+mn-ea"/>
                <a:ea typeface="+mn-ea"/>
              </a:rPr>
              <a:t> 사진을 찍어 저장단추를 누르면 사무실 품질관리시스템으로 입력되어 </a:t>
            </a:r>
            <a:r>
              <a:rPr lang="ko-KR" altLang="en-US" sz="2000" b="1" dirty="0" err="1" smtClean="0">
                <a:solidFill>
                  <a:srgbClr val="7030A0"/>
                </a:solidFill>
                <a:latin typeface="+mn-ea"/>
                <a:ea typeface="+mn-ea"/>
              </a:rPr>
              <a:t>공시체</a:t>
            </a:r>
            <a:r>
              <a:rPr lang="ko-KR" altLang="en-US" sz="2000" b="1" dirty="0" smtClean="0">
                <a:solidFill>
                  <a:srgbClr val="7030A0"/>
                </a:solidFill>
                <a:latin typeface="+mn-ea"/>
                <a:ea typeface="+mn-ea"/>
              </a:rPr>
              <a:t> 관리 대장이 작성 된다</a:t>
            </a:r>
            <a:r>
              <a:rPr lang="en-US" altLang="ko-KR" sz="2000" b="1" dirty="0" smtClean="0">
                <a:solidFill>
                  <a:srgbClr val="7030A0"/>
                </a:solidFill>
                <a:latin typeface="+mn-ea"/>
                <a:ea typeface="+mn-ea"/>
              </a:rPr>
              <a:t>!</a:t>
            </a:r>
            <a:endParaRPr lang="en-US" altLang="ko-KR" sz="2000" b="1" dirty="0">
              <a:solidFill>
                <a:srgbClr val="7030A0"/>
              </a:solidFill>
              <a:latin typeface="+mn-ea"/>
              <a:ea typeface="+mn-ea"/>
            </a:endParaRPr>
          </a:p>
        </p:txBody>
      </p:sp>
      <p:pic>
        <p:nvPicPr>
          <p:cNvPr id="10243" name="그림 2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51" y="908054"/>
            <a:ext cx="765223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6899035" y="4454329"/>
            <a:ext cx="1992923" cy="1938992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endParaRPr lang="en-US" altLang="ko-KR" sz="1600" b="1" dirty="0" smtClean="0">
              <a:latin typeface="+mn-ea"/>
              <a:ea typeface="+mn-ea"/>
            </a:endParaRPr>
          </a:p>
          <a:p>
            <a:pPr>
              <a:defRPr/>
            </a:pPr>
            <a:r>
              <a:rPr lang="ko-KR" altLang="en-US" sz="1600" b="1" dirty="0" err="1" smtClean="0">
                <a:latin typeface="+mn-ea"/>
                <a:ea typeface="+mn-ea"/>
              </a:rPr>
              <a:t>현장사진및</a:t>
            </a:r>
            <a:r>
              <a:rPr lang="ko-KR" altLang="en-US" sz="1600" b="1" dirty="0" smtClean="0">
                <a:latin typeface="+mn-ea"/>
                <a:ea typeface="+mn-ea"/>
              </a:rPr>
              <a:t> 특기사항을 녹음하면 사무실 품질관리에 자동입력 됨으로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  <a:ea typeface="+mn-ea"/>
              </a:rPr>
              <a:t>공시체관리대장</a:t>
            </a:r>
            <a:r>
              <a:rPr lang="ko-KR" altLang="en-US" sz="1600" b="1" dirty="0" err="1" smtClean="0">
                <a:latin typeface="+mn-ea"/>
                <a:ea typeface="+mn-ea"/>
              </a:rPr>
              <a:t>이</a:t>
            </a:r>
            <a:r>
              <a:rPr lang="ko-KR" altLang="en-US" sz="1600" b="1" dirty="0" smtClean="0">
                <a:latin typeface="+mn-ea"/>
                <a:ea typeface="+mn-ea"/>
              </a:rPr>
              <a:t> 자동 작성</a:t>
            </a:r>
            <a:endParaRPr lang="en-US" altLang="ko-KR" sz="1600" b="1" dirty="0">
              <a:latin typeface="+mn-ea"/>
              <a:ea typeface="+mn-ea"/>
            </a:endParaRPr>
          </a:p>
        </p:txBody>
      </p:sp>
      <p:pic>
        <p:nvPicPr>
          <p:cNvPr id="10245" name="그림 36" descr="현장제품관리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9031" y="909640"/>
            <a:ext cx="20193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46" name="직선 화살표 연결선 55"/>
          <p:cNvCxnSpPr>
            <a:cxnSpLocks noChangeShapeType="1"/>
          </p:cNvCxnSpPr>
          <p:nvPr/>
        </p:nvCxnSpPr>
        <p:spPr bwMode="auto">
          <a:xfrm flipH="1">
            <a:off x="6034459" y="3573463"/>
            <a:ext cx="2458915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247" name="직선 화살표 연결선 55"/>
          <p:cNvCxnSpPr>
            <a:cxnSpLocks noChangeShapeType="1"/>
          </p:cNvCxnSpPr>
          <p:nvPr/>
        </p:nvCxnSpPr>
        <p:spPr bwMode="auto">
          <a:xfrm flipH="1">
            <a:off x="7762143" y="3644900"/>
            <a:ext cx="798634" cy="14398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3440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096" y="81797"/>
            <a:ext cx="5256584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800" b="1" u="sng" dirty="0" smtClean="0">
                <a:solidFill>
                  <a:srgbClr val="0070C0"/>
                </a:solidFill>
                <a:latin typeface="+mn-ea"/>
                <a:ea typeface="+mn-ea"/>
              </a:rPr>
              <a:t>실제표면수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가 없으므로 </a:t>
            </a:r>
            <a:r>
              <a:rPr lang="ko-KR" altLang="en-US" sz="1600" dirty="0" err="1" smtClean="0">
                <a:solidFill>
                  <a:srgbClr val="FF0000"/>
                </a:solidFill>
                <a:latin typeface="+mn-ea"/>
                <a:ea typeface="+mn-ea"/>
              </a:rPr>
              <a:t>모래속에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 포함된 </a:t>
            </a:r>
            <a:r>
              <a:rPr lang="ko-KR" altLang="en-US" sz="1800" dirty="0" err="1" smtClean="0">
                <a:solidFill>
                  <a:srgbClr val="0070C0"/>
                </a:solidFill>
                <a:latin typeface="+mn-ea"/>
                <a:ea typeface="+mn-ea"/>
              </a:rPr>
              <a:t>물의량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 파악이 불가능하여 실제 투입된 </a:t>
            </a:r>
            <a:r>
              <a:rPr lang="ko-KR" altLang="en-US" sz="1800" dirty="0" smtClean="0">
                <a:solidFill>
                  <a:srgbClr val="0070C0"/>
                </a:solidFill>
                <a:latin typeface="+mn-ea"/>
                <a:ea typeface="+mn-ea"/>
              </a:rPr>
              <a:t>단위수량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을 알 수 없다</a:t>
            </a:r>
            <a:endParaRPr lang="en-US" altLang="ko-KR" sz="1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1840" y="72056"/>
            <a:ext cx="2592288" cy="61555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600" dirty="0" err="1" smtClean="0">
                <a:solidFill>
                  <a:srgbClr val="FF0000"/>
                </a:solidFill>
                <a:latin typeface="+mn-ea"/>
                <a:ea typeface="+mn-ea"/>
              </a:rPr>
              <a:t>판넬에서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+mn-ea"/>
                <a:ea typeface="+mn-ea"/>
              </a:rPr>
              <a:t>생산시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endParaRPr lang="en-US" altLang="ko-KR" sz="1600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algn="ctr">
              <a:defRPr/>
            </a:pP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설정 한 </a:t>
            </a:r>
            <a:r>
              <a:rPr lang="ko-KR" altLang="en-US" sz="1800" b="1" dirty="0" smtClean="0">
                <a:solidFill>
                  <a:srgbClr val="0070C0"/>
                </a:solidFill>
                <a:latin typeface="+mn-ea"/>
                <a:ea typeface="+mn-ea"/>
              </a:rPr>
              <a:t>잔 골재 표면 수</a:t>
            </a:r>
            <a:endParaRPr lang="en-US" altLang="ko-KR" sz="18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73989"/>
            <a:ext cx="8928992" cy="3131635"/>
          </a:xfrm>
          <a:prstGeom prst="rect">
            <a:avLst/>
          </a:prstGeom>
        </p:spPr>
      </p:pic>
      <p:cxnSp>
        <p:nvCxnSpPr>
          <p:cNvPr id="12" name="직선 화살표 연결선 11"/>
          <p:cNvCxnSpPr/>
          <p:nvPr/>
        </p:nvCxnSpPr>
        <p:spPr>
          <a:xfrm flipV="1">
            <a:off x="3491880" y="332656"/>
            <a:ext cx="2880320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619040"/>
              </p:ext>
            </p:extLst>
          </p:nvPr>
        </p:nvGraphicFramePr>
        <p:xfrm>
          <a:off x="216096" y="3970772"/>
          <a:ext cx="8712969" cy="1808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560"/>
                <a:gridCol w="1807483"/>
                <a:gridCol w="1045542"/>
                <a:gridCol w="975839"/>
                <a:gridCol w="1045542"/>
                <a:gridCol w="1045542"/>
                <a:gridCol w="1533461"/>
              </a:tblGrid>
              <a:tr h="39917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smtClean="0"/>
                        <a:t>구 분</a:t>
                      </a:r>
                      <a:endParaRPr lang="en-US" altLang="ko-KR" sz="1600" dirty="0" smtClean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W/C%</a:t>
                      </a: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   G</a:t>
                      </a:r>
                      <a:endParaRPr lang="ko-KR" altLang="en-US" sz="16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  S</a:t>
                      </a:r>
                      <a:endParaRPr lang="ko-KR" altLang="en-US" sz="16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  W</a:t>
                      </a:r>
                      <a:endParaRPr lang="ko-KR" altLang="en-US" sz="16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  C</a:t>
                      </a:r>
                      <a:endParaRPr lang="ko-KR" altLang="en-US" sz="16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  A</a:t>
                      </a:r>
                      <a:endParaRPr lang="ko-KR" altLang="en-US" sz="1600" dirty="0"/>
                    </a:p>
                  </a:txBody>
                  <a:tcPr marL="84407" marR="84407" marT="45714" marB="45714"/>
                </a:tc>
              </a:tr>
              <a:tr h="3552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시방배합</a:t>
                      </a:r>
                      <a:endParaRPr lang="ko-KR" altLang="en-US" sz="1400" b="1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58.7%</a:t>
                      </a:r>
                      <a:r>
                        <a:rPr lang="en-US" altLang="ko-KR" sz="1400" dirty="0" smtClean="0"/>
                        <a:t>=(185/315)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 923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842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185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315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2.00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</a:tr>
              <a:tr h="32232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/>
                        <a:t> </a:t>
                      </a:r>
                      <a:r>
                        <a:rPr lang="ko-KR" altLang="en-US" sz="1400" b="1" dirty="0" smtClean="0"/>
                        <a:t>판넬</a:t>
                      </a:r>
                      <a:r>
                        <a:rPr lang="en-US" altLang="ko-KR" sz="1400" b="1" dirty="0" smtClean="0"/>
                        <a:t>  (3%)</a:t>
                      </a:r>
                      <a:endParaRPr lang="ko-KR" altLang="en-US" sz="1400" b="1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58.7%</a:t>
                      </a:r>
                      <a:r>
                        <a:rPr lang="en-US" altLang="ko-KR" sz="1400" dirty="0" smtClean="0"/>
                        <a:t>=(185/315)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 923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867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160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315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2.00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</a:tr>
              <a:tr h="720080">
                <a:tc>
                  <a:txBody>
                    <a:bodyPr/>
                    <a:lstStyle/>
                    <a:p>
                      <a:pPr latinLnBrk="1"/>
                      <a:endParaRPr lang="en-US" altLang="ko-KR" sz="1400" b="1" dirty="0" smtClean="0"/>
                    </a:p>
                    <a:p>
                      <a:pPr latinLnBrk="1"/>
                      <a:r>
                        <a:rPr lang="ko-KR" altLang="en-US" sz="1400" b="1" dirty="0" smtClean="0"/>
                        <a:t> 실제 </a:t>
                      </a:r>
                      <a:r>
                        <a:rPr lang="ko-KR" altLang="en-US" sz="1400" b="1" dirty="0" err="1" smtClean="0"/>
                        <a:t>표면수</a:t>
                      </a:r>
                      <a:endParaRPr lang="en-US" altLang="ko-KR" sz="1400" b="1" dirty="0" smtClean="0"/>
                    </a:p>
                    <a:p>
                      <a:pPr latinLnBrk="1"/>
                      <a:r>
                        <a:rPr lang="en-US" altLang="ko-KR" sz="1400" b="1" dirty="0" smtClean="0"/>
                        <a:t> (6%)</a:t>
                      </a:r>
                      <a:endParaRPr lang="ko-KR" altLang="en-US" sz="1400" b="1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67.3%</a:t>
                      </a:r>
                      <a:r>
                        <a:rPr lang="en-US" altLang="ko-KR" sz="1400" dirty="0" smtClean="0"/>
                        <a:t>=(212/315)</a:t>
                      </a:r>
                      <a:endParaRPr lang="ko-KR" altLang="en-US" sz="1400" dirty="0" smtClean="0"/>
                    </a:p>
                    <a:p>
                      <a:pPr latinLnBrk="1"/>
                      <a:endParaRPr lang="ko-KR" altLang="en-US" sz="1400" dirty="0"/>
                    </a:p>
                  </a:txBody>
                  <a:tcPr marL="84407" marR="84407" marT="45714" marB="45714"/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 </a:t>
                      </a:r>
                      <a:r>
                        <a:rPr lang="ko-KR" altLang="en-US" sz="1400" dirty="0" smtClean="0"/>
                        <a:t>실제 </a:t>
                      </a:r>
                      <a:r>
                        <a:rPr lang="ko-KR" altLang="en-US" sz="1400" dirty="0" err="1" smtClean="0"/>
                        <a:t>모래량</a:t>
                      </a:r>
                      <a:endParaRPr lang="en-US" altLang="ko-KR" sz="1400" dirty="0" smtClean="0"/>
                    </a:p>
                    <a:p>
                      <a:pPr marL="514350" indent="-514350" latinLnBrk="1">
                        <a:buNone/>
                      </a:pPr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867</a:t>
                      </a:r>
                      <a:r>
                        <a:rPr lang="en-US" altLang="ko-KR" sz="1400" dirty="0" smtClean="0"/>
                        <a:t>x 6%=  </a:t>
                      </a:r>
                      <a:r>
                        <a:rPr lang="en-US" altLang="ko-KR" sz="1400" dirty="0" smtClean="0">
                          <a:solidFill>
                            <a:srgbClr val="0070C0"/>
                          </a:solidFill>
                        </a:rPr>
                        <a:t>52</a:t>
                      </a:r>
                      <a:r>
                        <a:rPr lang="en-US" altLang="ko-KR" sz="1400" dirty="0" smtClean="0"/>
                        <a:t>kg</a:t>
                      </a:r>
                    </a:p>
                    <a:p>
                      <a:pPr marL="0" indent="0" latinLnBrk="1">
                        <a:buNone/>
                      </a:pPr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867</a:t>
                      </a:r>
                      <a:r>
                        <a:rPr lang="en-US" altLang="ko-KR" sz="1400" dirty="0" smtClean="0"/>
                        <a:t>- </a:t>
                      </a:r>
                      <a:r>
                        <a:rPr lang="en-US" altLang="ko-KR" sz="1400" dirty="0" smtClean="0">
                          <a:solidFill>
                            <a:srgbClr val="0070C0"/>
                          </a:solidFill>
                        </a:rPr>
                        <a:t>52</a:t>
                      </a:r>
                      <a:r>
                        <a:rPr lang="en-US" altLang="ko-KR" sz="1400" dirty="0" smtClean="0"/>
                        <a:t> =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812</a:t>
                      </a:r>
                      <a:r>
                        <a:rPr lang="en-US" altLang="ko-KR" sz="1400" dirty="0" smtClean="0"/>
                        <a:t>kg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  </a:t>
                      </a:r>
                      <a:r>
                        <a:rPr lang="ko-KR" altLang="en-US" sz="1400" dirty="0" smtClean="0"/>
                        <a:t>실제 물량</a:t>
                      </a:r>
                      <a:endParaRPr lang="en-US" altLang="ko-KR" sz="1400" dirty="0" smtClean="0"/>
                    </a:p>
                    <a:p>
                      <a:pPr algn="l" latinLnBrk="1"/>
                      <a:r>
                        <a:rPr lang="en-US" altLang="ko-KR" sz="1400" dirty="0" smtClean="0"/>
                        <a:t>160+52=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212</a:t>
                      </a:r>
                      <a:r>
                        <a:rPr lang="en-US" altLang="ko-KR" sz="1400" dirty="0" smtClean="0"/>
                        <a:t>kg</a:t>
                      </a:r>
                    </a:p>
                    <a:p>
                      <a:pPr algn="l" latinLnBrk="1"/>
                      <a:endParaRPr lang="ko-KR" altLang="en-US" sz="1400" dirty="0"/>
                    </a:p>
                  </a:txBody>
                  <a:tcPr marL="84407" marR="84407" marT="45714" marB="45714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71339" y="5805264"/>
            <a:ext cx="824278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ko-KR" altLang="en-US" sz="1400" b="1" dirty="0"/>
              <a:t>실제모래 표면수가</a:t>
            </a:r>
            <a:r>
              <a:rPr lang="en-US" altLang="ko-KR" sz="1400" b="1" dirty="0"/>
              <a:t> 6%</a:t>
            </a:r>
            <a:r>
              <a:rPr lang="ko-KR" altLang="en-US" sz="1400" b="1" dirty="0"/>
              <a:t>인데 </a:t>
            </a:r>
            <a:r>
              <a:rPr lang="ko-KR" altLang="en-US" sz="1400" b="1" dirty="0" err="1"/>
              <a:t>생산판넬에서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3%</a:t>
            </a:r>
            <a:r>
              <a:rPr lang="ko-KR" altLang="en-US" sz="1400" b="1" dirty="0"/>
              <a:t>로 설정하면 </a:t>
            </a:r>
            <a:r>
              <a:rPr lang="en-US" altLang="ko-KR" sz="1400" b="1" dirty="0"/>
              <a:t>W/C</a:t>
            </a:r>
            <a:r>
              <a:rPr lang="ko-KR" altLang="en-US" sz="1400" b="1" dirty="0"/>
              <a:t>가 </a:t>
            </a:r>
            <a:r>
              <a:rPr lang="en-US" altLang="ko-KR" sz="1400" b="1" dirty="0"/>
              <a:t>58.7%</a:t>
            </a:r>
            <a:r>
              <a:rPr lang="ko-KR" altLang="en-US" sz="1400" b="1" dirty="0"/>
              <a:t>에서 </a:t>
            </a:r>
            <a:r>
              <a:rPr lang="en-US" altLang="ko-KR" sz="1400" b="1" dirty="0" smtClean="0"/>
              <a:t>67.3%</a:t>
            </a:r>
            <a:r>
              <a:rPr lang="ko-KR" altLang="en-US" sz="1400" b="1" dirty="0" smtClean="0"/>
              <a:t>으로 </a:t>
            </a:r>
            <a:r>
              <a:rPr lang="ko-KR" altLang="en-US" sz="1400" b="1" dirty="0"/>
              <a:t>저하된다</a:t>
            </a:r>
            <a:r>
              <a:rPr lang="en-US" altLang="ko-KR" sz="1400" b="1" dirty="0"/>
              <a:t>.</a:t>
            </a:r>
          </a:p>
          <a:p>
            <a:pPr algn="l"/>
            <a:r>
              <a:rPr lang="ko-KR" altLang="en-US" sz="1400" b="1" dirty="0"/>
              <a:t>이는 동일 </a:t>
            </a:r>
            <a:r>
              <a:rPr lang="ko-KR" altLang="en-US" sz="1400" b="1" dirty="0" err="1"/>
              <a:t>단위수량일때</a:t>
            </a:r>
            <a:r>
              <a:rPr lang="ko-KR" altLang="en-US" sz="1400" b="1" dirty="0"/>
              <a:t>  </a:t>
            </a:r>
            <a:r>
              <a:rPr lang="ko-KR" altLang="en-US" sz="1400" b="1" dirty="0" err="1"/>
              <a:t>시멘트량이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3</a:t>
            </a:r>
            <a:r>
              <a:rPr lang="en-US" altLang="ko-KR" sz="1400" b="1" dirty="0" smtClean="0"/>
              <a:t>0kg</a:t>
            </a:r>
            <a:r>
              <a:rPr lang="ko-KR" altLang="en-US" sz="1400" b="1" dirty="0"/>
              <a:t>정도 차이가 나는데 금액으로는 </a:t>
            </a:r>
            <a:r>
              <a:rPr lang="ko-KR" altLang="en-US" sz="1400" b="1" dirty="0" smtClean="0"/>
              <a:t>약</a:t>
            </a:r>
            <a:r>
              <a:rPr lang="en-US" altLang="ko-KR" sz="1400" b="1" dirty="0" smtClean="0"/>
              <a:t>2</a:t>
            </a:r>
            <a:r>
              <a:rPr lang="ko-KR" altLang="en-US" sz="1400" b="1" dirty="0" err="1" smtClean="0"/>
              <a:t>억정도</a:t>
            </a:r>
            <a:r>
              <a:rPr lang="en-US" altLang="ko-KR" sz="1400" b="1" dirty="0"/>
              <a:t>(10</a:t>
            </a:r>
            <a:r>
              <a:rPr lang="ko-KR" altLang="en-US" sz="1400" b="1" dirty="0"/>
              <a:t>만</a:t>
            </a:r>
            <a:r>
              <a:rPr lang="en-US" altLang="ko-KR" sz="1400" b="1" dirty="0"/>
              <a:t>m3/</a:t>
            </a:r>
            <a:r>
              <a:rPr lang="ko-KR" altLang="en-US" sz="1400" b="1" dirty="0"/>
              <a:t>년</a:t>
            </a:r>
            <a:r>
              <a:rPr lang="en-US" altLang="ko-KR" sz="1400" b="1" dirty="0"/>
              <a:t>)</a:t>
            </a:r>
            <a:r>
              <a:rPr lang="ko-KR" altLang="en-US" sz="1400" b="1" dirty="0"/>
              <a:t> 된다</a:t>
            </a:r>
            <a:r>
              <a:rPr lang="en-US" altLang="ko-KR" sz="1400" b="1" dirty="0"/>
              <a:t>. </a:t>
            </a:r>
            <a:r>
              <a:rPr lang="ko-KR" altLang="en-US" sz="1400" b="1" dirty="0"/>
              <a:t>이 정도의 이익을 내려면 순 이윤이 </a:t>
            </a:r>
            <a:r>
              <a:rPr lang="en-US" altLang="ko-KR" sz="1400" b="1" dirty="0" smtClean="0"/>
              <a:t>10%</a:t>
            </a:r>
            <a:r>
              <a:rPr lang="ko-KR" altLang="en-US" sz="1400" b="1" dirty="0"/>
              <a:t>라면 </a:t>
            </a:r>
            <a:r>
              <a:rPr lang="en-US" altLang="ko-KR" sz="1400" b="1" dirty="0" smtClean="0"/>
              <a:t>20</a:t>
            </a:r>
            <a:r>
              <a:rPr lang="ko-KR" altLang="en-US" sz="1400" b="1" dirty="0" smtClean="0"/>
              <a:t>억을 </a:t>
            </a:r>
            <a:r>
              <a:rPr lang="ko-KR" altLang="en-US" sz="1400" b="1" dirty="0"/>
              <a:t>판매량 </a:t>
            </a:r>
            <a:r>
              <a:rPr lang="ko-KR" altLang="en-US" sz="1400" b="1" dirty="0" smtClean="0"/>
              <a:t>한 것과 </a:t>
            </a:r>
            <a:r>
              <a:rPr lang="ko-KR" altLang="en-US" sz="1400" b="1" dirty="0"/>
              <a:t>동일하다</a:t>
            </a:r>
            <a:r>
              <a:rPr lang="en-US" altLang="ko-KR" sz="1400" b="1" dirty="0"/>
              <a:t>. </a:t>
            </a:r>
            <a:r>
              <a:rPr lang="ko-KR" altLang="en-US" sz="1400" b="1" dirty="0"/>
              <a:t>즉 최적의 </a:t>
            </a:r>
            <a:r>
              <a:rPr lang="en-US" altLang="ko-KR" sz="1400" b="1" dirty="0"/>
              <a:t>W/C</a:t>
            </a:r>
            <a:r>
              <a:rPr lang="ko-KR" altLang="en-US" sz="1400" b="1" dirty="0"/>
              <a:t>비공식사용과 </a:t>
            </a:r>
            <a:r>
              <a:rPr lang="ko-KR" altLang="en-US" sz="1400" b="1" dirty="0" err="1"/>
              <a:t>표면수</a:t>
            </a:r>
            <a:r>
              <a:rPr lang="ko-KR" altLang="en-US" sz="1400" b="1" dirty="0"/>
              <a:t> 관리가  원가 및 품질에 미치는 영향은 막대하다</a:t>
            </a:r>
            <a:endParaRPr lang="en-US" altLang="ko-KR" sz="1400" b="1" dirty="0"/>
          </a:p>
        </p:txBody>
      </p:sp>
    </p:spTree>
    <p:extLst>
      <p:ext uri="{BB962C8B-B14F-4D97-AF65-F5344CB8AC3E}">
        <p14:creationId xmlns:p14="http://schemas.microsoft.com/office/powerpoint/2010/main" val="30426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4844" y="86815"/>
            <a:ext cx="6314549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판넬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계량데이타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이용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W/C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비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할증계수 분석</a:t>
            </a:r>
            <a:endParaRPr lang="en-US" altLang="ko-KR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340" name="TextBox 80"/>
          <p:cNvSpPr txBox="1">
            <a:spLocks noChangeArrowheads="1"/>
          </p:cNvSpPr>
          <p:nvPr/>
        </p:nvSpPr>
        <p:spPr bwMode="auto">
          <a:xfrm>
            <a:off x="7236296" y="642938"/>
            <a:ext cx="1576530" cy="5909310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ko-KR" altLang="en-US" sz="1400" b="1" dirty="0" err="1">
                <a:latin typeface="+mn-ea"/>
                <a:ea typeface="+mn-ea"/>
              </a:rPr>
              <a:t>판넬및</a:t>
            </a:r>
            <a:r>
              <a:rPr lang="ko-KR" altLang="en-US" sz="1400" b="1" dirty="0">
                <a:latin typeface="+mn-ea"/>
                <a:ea typeface="+mn-ea"/>
              </a:rPr>
              <a:t> </a:t>
            </a:r>
            <a:r>
              <a:rPr lang="ko-KR" altLang="en-US" sz="1400" b="1" dirty="0" err="1">
                <a:solidFill>
                  <a:srgbClr val="FF0000"/>
                </a:solidFill>
                <a:latin typeface="+mn-ea"/>
                <a:ea typeface="+mn-ea"/>
              </a:rPr>
              <a:t>스마트폰</a:t>
            </a:r>
            <a:r>
              <a:rPr lang="ko-KR" altLang="en-US" sz="1400" b="1" dirty="0" err="1">
                <a:latin typeface="+mn-ea"/>
                <a:ea typeface="+mn-ea"/>
              </a:rPr>
              <a:t>으로</a:t>
            </a:r>
            <a:r>
              <a:rPr lang="ko-KR" altLang="en-US" sz="1400" b="1" dirty="0">
                <a:latin typeface="+mn-ea"/>
                <a:ea typeface="+mn-ea"/>
              </a:rPr>
              <a:t> </a:t>
            </a:r>
            <a:r>
              <a:rPr lang="ko-KR" altLang="en-US" sz="1400" b="1" dirty="0" err="1">
                <a:latin typeface="+mn-ea"/>
                <a:ea typeface="+mn-ea"/>
              </a:rPr>
              <a:t>부터</a:t>
            </a:r>
            <a:r>
              <a:rPr lang="ko-KR" altLang="en-US" sz="1400" b="1" dirty="0">
                <a:latin typeface="+mn-ea"/>
                <a:ea typeface="+mn-ea"/>
              </a:rPr>
              <a:t> 실시간 입력 받은 </a:t>
            </a:r>
            <a:r>
              <a:rPr lang="ko-KR" altLang="en-US" sz="1400" b="1" dirty="0" err="1">
                <a:solidFill>
                  <a:srgbClr val="FF0000"/>
                </a:solidFill>
                <a:latin typeface="+mn-ea"/>
                <a:ea typeface="+mn-ea"/>
              </a:rPr>
              <a:t>계량값</a:t>
            </a:r>
            <a:r>
              <a:rPr lang="ko-KR" altLang="en-US" sz="1400" b="1" dirty="0" err="1">
                <a:latin typeface="+mn-ea"/>
                <a:ea typeface="+mn-ea"/>
              </a:rPr>
              <a:t>과</a:t>
            </a:r>
            <a:r>
              <a:rPr lang="ko-KR" altLang="en-US" sz="1400" b="1" dirty="0">
                <a:latin typeface="+mn-ea"/>
                <a:ea typeface="+mn-ea"/>
              </a:rPr>
              <a:t>  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+mn-ea"/>
                <a:ea typeface="+mn-ea"/>
              </a:rPr>
              <a:t>생산표면수</a:t>
            </a:r>
            <a:r>
              <a:rPr lang="ko-KR" altLang="en-US" sz="1400" b="1" dirty="0" err="1" smtClean="0">
                <a:latin typeface="+mn-ea"/>
                <a:ea typeface="+mn-ea"/>
              </a:rPr>
              <a:t>와</a:t>
            </a:r>
            <a:r>
              <a:rPr lang="ko-KR" altLang="en-US" sz="1400" b="1" dirty="0" smtClean="0">
                <a:latin typeface="+mn-ea"/>
                <a:ea typeface="+mn-ea"/>
              </a:rPr>
              <a:t> 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+mn-ea"/>
                <a:ea typeface="+mn-ea"/>
              </a:rPr>
              <a:t>실제측정한</a:t>
            </a:r>
            <a:r>
              <a:rPr lang="ko-KR" altLang="en-US" sz="1400" b="1" dirty="0" smtClean="0">
                <a:solidFill>
                  <a:srgbClr val="FF0000"/>
                </a:solidFill>
                <a:latin typeface="+mn-ea"/>
                <a:ea typeface="+mn-ea"/>
              </a:rPr>
              <a:t> 표면수</a:t>
            </a:r>
            <a:r>
              <a:rPr lang="ko-KR" altLang="en-US" sz="1400" b="1" dirty="0" smtClean="0">
                <a:latin typeface="+mn-ea"/>
                <a:ea typeface="+mn-ea"/>
              </a:rPr>
              <a:t>의 차이만큼의 물값을 보정하여  </a:t>
            </a:r>
            <a:r>
              <a:rPr lang="ko-KR" altLang="en-US" sz="1400" b="1" dirty="0">
                <a:latin typeface="+mn-ea"/>
                <a:ea typeface="+mn-ea"/>
              </a:rPr>
              <a:t>해당 </a:t>
            </a:r>
            <a:r>
              <a:rPr lang="ko-KR" altLang="en-US" sz="1400" b="1" dirty="0" err="1" smtClean="0">
                <a:latin typeface="+mn-ea"/>
                <a:ea typeface="+mn-ea"/>
              </a:rPr>
              <a:t>공시체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  <a:ea typeface="+mn-ea"/>
              </a:rPr>
              <a:t>28</a:t>
            </a:r>
            <a:r>
              <a:rPr lang="ko-KR" altLang="en-US" sz="1400" b="1" dirty="0">
                <a:solidFill>
                  <a:srgbClr val="FF0000"/>
                </a:solidFill>
                <a:latin typeface="+mn-ea"/>
                <a:ea typeface="+mn-ea"/>
              </a:rPr>
              <a:t>일 </a:t>
            </a:r>
            <a:r>
              <a:rPr lang="ko-KR" altLang="en-US" sz="1400" b="1" dirty="0" smtClean="0">
                <a:solidFill>
                  <a:srgbClr val="FF0000"/>
                </a:solidFill>
                <a:latin typeface="+mn-ea"/>
                <a:ea typeface="+mn-ea"/>
              </a:rPr>
              <a:t>강도</a:t>
            </a:r>
            <a:r>
              <a:rPr lang="ko-KR" altLang="en-US" sz="1400" b="1" dirty="0" smtClean="0">
                <a:latin typeface="+mn-ea"/>
              </a:rPr>
              <a:t>를</a:t>
            </a:r>
            <a:r>
              <a:rPr lang="ko-KR" altLang="en-US" sz="1400" b="1" dirty="0" smtClean="0">
                <a:latin typeface="+mn-ea"/>
                <a:ea typeface="+mn-ea"/>
              </a:rPr>
              <a:t> 일정기간  통계처리분석하면 </a:t>
            </a:r>
            <a:r>
              <a:rPr lang="ko-KR" altLang="en-US" sz="1400" b="1" dirty="0">
                <a:latin typeface="+mn-ea"/>
                <a:ea typeface="+mn-ea"/>
              </a:rPr>
              <a:t>좌측과 같은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  <a:ea typeface="+mn-ea"/>
              </a:rPr>
              <a:t>28</a:t>
            </a:r>
            <a:r>
              <a:rPr lang="ko-KR" altLang="en-US" sz="1400" b="1" dirty="0" err="1">
                <a:solidFill>
                  <a:srgbClr val="FF0000"/>
                </a:solidFill>
                <a:latin typeface="+mn-ea"/>
                <a:ea typeface="+mn-ea"/>
              </a:rPr>
              <a:t>일강도와</a:t>
            </a:r>
            <a:r>
              <a:rPr lang="ko-KR" altLang="en-US" sz="14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  <a:ea typeface="+mn-ea"/>
              </a:rPr>
              <a:t>W/C</a:t>
            </a:r>
            <a:r>
              <a:rPr lang="ko-KR" altLang="en-US" sz="1400" b="1" dirty="0">
                <a:solidFill>
                  <a:srgbClr val="FF0000"/>
                </a:solidFill>
                <a:latin typeface="+mn-ea"/>
                <a:ea typeface="+mn-ea"/>
              </a:rPr>
              <a:t>비 공식</a:t>
            </a:r>
            <a:r>
              <a:rPr lang="ko-KR" altLang="en-US" sz="1400" b="1" dirty="0">
                <a:latin typeface="+mn-ea"/>
                <a:ea typeface="+mn-ea"/>
              </a:rPr>
              <a:t>의 회귀 </a:t>
            </a:r>
            <a:r>
              <a:rPr lang="ko-KR" altLang="en-US" sz="1400" b="1" dirty="0" err="1">
                <a:latin typeface="+mn-ea"/>
                <a:ea typeface="+mn-ea"/>
              </a:rPr>
              <a:t>분석값을</a:t>
            </a:r>
            <a:r>
              <a:rPr lang="ko-KR" altLang="en-US" sz="1400" b="1" dirty="0">
                <a:latin typeface="+mn-ea"/>
                <a:ea typeface="+mn-ea"/>
              </a:rPr>
              <a:t> 얻을 수 있다</a:t>
            </a:r>
            <a:r>
              <a:rPr lang="en-US" altLang="ko-KR" sz="1400" b="1" dirty="0">
                <a:latin typeface="+mn-ea"/>
                <a:ea typeface="+mn-ea"/>
              </a:rPr>
              <a:t>. </a:t>
            </a:r>
            <a:r>
              <a:rPr lang="ko-KR" altLang="en-US" sz="1400" b="1" dirty="0">
                <a:latin typeface="+mn-ea"/>
                <a:ea typeface="+mn-ea"/>
              </a:rPr>
              <a:t>이를 통하여 </a:t>
            </a:r>
            <a:r>
              <a:rPr lang="ko-KR" altLang="en-US" sz="1400" b="1" dirty="0" smtClean="0">
                <a:latin typeface="+mn-ea"/>
                <a:ea typeface="+mn-ea"/>
              </a:rPr>
              <a:t>실질적인 배합설계를 </a:t>
            </a:r>
            <a:r>
              <a:rPr lang="ko-KR" altLang="en-US" sz="1400" b="1" dirty="0">
                <a:latin typeface="+mn-ea"/>
                <a:ea typeface="+mn-ea"/>
              </a:rPr>
              <a:t>할 수 있</a:t>
            </a:r>
            <a:r>
              <a:rPr lang="ko-KR" altLang="en-US" sz="1400" b="1" dirty="0">
                <a:latin typeface="Arial" charset="0"/>
              </a:rPr>
              <a:t>다</a:t>
            </a:r>
            <a:r>
              <a:rPr lang="en-US" altLang="ko-KR" sz="1400" b="1" dirty="0" smtClean="0">
                <a:latin typeface="Arial" charset="0"/>
              </a:rPr>
              <a:t>.</a:t>
            </a:r>
            <a:endParaRPr lang="ko-KR" altLang="en-US" sz="1400" b="1" dirty="0">
              <a:latin typeface="Arial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921905" y="4509120"/>
          <a:ext cx="5544616" cy="1828800"/>
        </p:xfrm>
        <a:graphic>
          <a:graphicData uri="http://schemas.openxmlformats.org/drawingml/2006/table">
            <a:tbl>
              <a:tblPr/>
              <a:tblGrid>
                <a:gridCol w="1386154"/>
                <a:gridCol w="1386154"/>
                <a:gridCol w="1386154"/>
                <a:gridCol w="1386154"/>
              </a:tblGrid>
              <a:tr h="3600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39552" y="620688"/>
            <a:ext cx="432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28</a:t>
            </a:r>
            <a:r>
              <a:rPr lang="ko-KR" altLang="en-US" dirty="0" smtClean="0">
                <a:solidFill>
                  <a:srgbClr val="0070C0"/>
                </a:solidFill>
              </a:rPr>
              <a:t>일 강도</a:t>
            </a:r>
            <a:r>
              <a:rPr lang="en-US" altLang="ko-KR" dirty="0" smtClean="0">
                <a:solidFill>
                  <a:srgbClr val="0070C0"/>
                </a:solidFill>
              </a:rPr>
              <a:t>_C/W </a:t>
            </a:r>
            <a:r>
              <a:rPr lang="ko-KR" altLang="en-US" dirty="0" smtClean="0">
                <a:solidFill>
                  <a:srgbClr val="0070C0"/>
                </a:solidFill>
              </a:rPr>
              <a:t>관계식 통계분석 결과표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323528" y="620688"/>
            <a:ext cx="4392488" cy="36004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79512" y="1124744"/>
            <a:ext cx="6984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u="sng" dirty="0" smtClean="0"/>
              <a:t>시험일자   </a:t>
            </a:r>
            <a:r>
              <a:rPr lang="ko-KR" altLang="en-US" sz="1100" b="1" u="sng" dirty="0" err="1" smtClean="0"/>
              <a:t>로트번호</a:t>
            </a:r>
            <a:r>
              <a:rPr lang="ko-KR" altLang="en-US" sz="1100" b="1" u="sng" dirty="0" smtClean="0"/>
              <a:t>       </a:t>
            </a:r>
            <a:r>
              <a:rPr lang="ko-KR" altLang="en-US" sz="1100" b="1" u="sng" dirty="0" err="1" smtClean="0"/>
              <a:t>시험자</a:t>
            </a:r>
            <a:r>
              <a:rPr lang="ko-KR" altLang="en-US" sz="1100" b="1" u="sng" dirty="0" smtClean="0"/>
              <a:t>     </a:t>
            </a:r>
            <a:r>
              <a:rPr lang="ko-KR" altLang="en-US" sz="1100" b="1" u="sng" dirty="0" err="1" smtClean="0"/>
              <a:t>현장명</a:t>
            </a:r>
            <a:r>
              <a:rPr lang="ko-KR" altLang="en-US" sz="1100" b="1" u="sng" dirty="0" smtClean="0"/>
              <a:t>                    </a:t>
            </a:r>
            <a:r>
              <a:rPr lang="en-US" altLang="ko-KR" sz="1100" b="1" u="sng" dirty="0" smtClean="0"/>
              <a:t>W/C%   S/A%   28</a:t>
            </a:r>
            <a:r>
              <a:rPr lang="ko-KR" altLang="en-US" sz="1100" b="1" u="sng" dirty="0" smtClean="0"/>
              <a:t>일</a:t>
            </a:r>
            <a:r>
              <a:rPr lang="en-US" altLang="ko-KR" sz="1100" b="1" u="sng" dirty="0" smtClean="0"/>
              <a:t>  </a:t>
            </a:r>
            <a:r>
              <a:rPr lang="ko-KR" altLang="en-US" sz="1100" b="1" u="sng" dirty="0" smtClean="0"/>
              <a:t>압축강도    평균     비 고</a:t>
            </a:r>
            <a:endParaRPr lang="en-US" altLang="ko-KR" sz="1100" b="1" u="sng" dirty="0" smtClean="0"/>
          </a:p>
          <a:p>
            <a:r>
              <a:rPr lang="en-US" altLang="ko-KR" sz="1100" dirty="0" smtClean="0"/>
              <a:t>2013.03.13  2013031301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가상동신우타운신축공사</a:t>
            </a:r>
            <a:r>
              <a:rPr lang="ko-KR" altLang="en-US" sz="1100" dirty="0" smtClean="0"/>
              <a:t> </a:t>
            </a:r>
            <a:r>
              <a:rPr lang="en-US" altLang="ko-KR" sz="1100" dirty="0" smtClean="0"/>
              <a:t>89.2     46.1    13.1   14.2  15.4  14.2    N/mm2</a:t>
            </a:r>
          </a:p>
          <a:p>
            <a:r>
              <a:rPr lang="en-US" altLang="ko-KR" sz="1100" dirty="0" smtClean="0"/>
              <a:t>2013.03.14  2013031401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대광건설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청수</a:t>
            </a:r>
            <a:r>
              <a:rPr lang="en-US" altLang="ko-KR" sz="1100" dirty="0" smtClean="0"/>
              <a:t>)              83.3    46.2    17.1   19.2  18.6  18.3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2013.03.15  2013031501  </a:t>
            </a:r>
            <a:r>
              <a:rPr lang="ko-KR" altLang="en-US" sz="1100" dirty="0" smtClean="0"/>
              <a:t>김만수  현대건설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관악타운</a:t>
            </a:r>
            <a:r>
              <a:rPr lang="en-US" altLang="ko-KR" sz="1100" dirty="0" smtClean="0"/>
              <a:t>)      </a:t>
            </a:r>
            <a:r>
              <a:rPr lang="ko-KR" altLang="en-US" sz="1100" dirty="0" smtClean="0"/>
              <a:t>  </a:t>
            </a:r>
            <a:r>
              <a:rPr lang="en-US" altLang="ko-KR" sz="1100" dirty="0" smtClean="0"/>
              <a:t>62.5     45.1    21.8   21.2  20.6  21.2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2013.03.16  2013031601  </a:t>
            </a:r>
            <a:r>
              <a:rPr lang="ko-KR" altLang="en-US" sz="1100" dirty="0" smtClean="0"/>
              <a:t>김만수  동인산업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신설타운</a:t>
            </a:r>
            <a:r>
              <a:rPr lang="en-US" altLang="ko-KR" sz="1100" dirty="0" smtClean="0"/>
              <a:t>)      </a:t>
            </a:r>
            <a:r>
              <a:rPr lang="ko-KR" altLang="en-US" sz="1100" dirty="0" smtClean="0"/>
              <a:t>  </a:t>
            </a:r>
            <a:r>
              <a:rPr lang="en-US" altLang="ko-KR" sz="1100" dirty="0" smtClean="0"/>
              <a:t>62.6     46.4    22.0   23.3  21.6  22.3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2013.03.17  2013031701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대광건설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아파트공사</a:t>
            </a:r>
            <a:r>
              <a:rPr lang="en-US" altLang="ko-KR" sz="1100" dirty="0" smtClean="0"/>
              <a:t>)   </a:t>
            </a:r>
            <a:r>
              <a:rPr lang="ko-KR" altLang="en-US" sz="1100" dirty="0" smtClean="0"/>
              <a:t>  </a:t>
            </a:r>
            <a:r>
              <a:rPr lang="en-US" altLang="ko-KR" sz="1100" dirty="0" smtClean="0"/>
              <a:t>64.5     46.5    24.1   24.6  24.8  24.5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2013.03.18  2013031801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에스케이건설신축공사</a:t>
            </a:r>
            <a:r>
              <a:rPr lang="ko-KR" altLang="en-US" sz="1100" dirty="0" smtClean="0"/>
              <a:t>    </a:t>
            </a:r>
            <a:r>
              <a:rPr lang="en-US" altLang="ko-KR" sz="1100" dirty="0" smtClean="0"/>
              <a:t>71.4     46.2    25.0   25.5  23.9  24.8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2013.03.19  2013031901  </a:t>
            </a:r>
            <a:r>
              <a:rPr lang="ko-KR" altLang="en-US" sz="1100" dirty="0" smtClean="0"/>
              <a:t>김만수  만수산업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지하도포장</a:t>
            </a:r>
            <a:r>
              <a:rPr lang="en-US" altLang="ko-KR" sz="1100" dirty="0" smtClean="0"/>
              <a:t>)  </a:t>
            </a:r>
            <a:r>
              <a:rPr lang="ko-KR" altLang="en-US" sz="1100" dirty="0" smtClean="0"/>
              <a:t>   </a:t>
            </a:r>
            <a:r>
              <a:rPr lang="en-US" altLang="ko-KR" sz="1100" dirty="0" smtClean="0"/>
              <a:t>64.5     46.9    24.7   27.2  23.4  25.1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2013.03.20  2013032001  </a:t>
            </a:r>
            <a:r>
              <a:rPr lang="ko-KR" altLang="en-US" sz="1100" dirty="0" smtClean="0"/>
              <a:t>김만수  영인건설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우회도로포장</a:t>
            </a:r>
            <a:r>
              <a:rPr lang="en-US" altLang="ko-KR" sz="1100" dirty="0" smtClean="0"/>
              <a:t>)</a:t>
            </a:r>
            <a:r>
              <a:rPr lang="ko-KR" altLang="en-US" sz="1100" dirty="0" smtClean="0"/>
              <a:t>   </a:t>
            </a:r>
            <a:r>
              <a:rPr lang="en-US" altLang="ko-KR" sz="1100" dirty="0" smtClean="0"/>
              <a:t>58.8    46.6    23.2   25.9  23.5  24.9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2013.03.21  2013032101  </a:t>
            </a:r>
            <a:r>
              <a:rPr lang="ko-KR" altLang="en-US" sz="1100" dirty="0" smtClean="0"/>
              <a:t>김만수  상원주택신축공사          </a:t>
            </a:r>
            <a:r>
              <a:rPr lang="en-US" altLang="ko-KR" sz="1100" dirty="0" smtClean="0"/>
              <a:t>58.1     46.5   26.1   27.3  25.5  26.3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2013.03.22  2013032201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가상동신우타운신축공사</a:t>
            </a:r>
            <a:r>
              <a:rPr lang="ko-KR" altLang="en-US" sz="1100" dirty="0" smtClean="0"/>
              <a:t>  </a:t>
            </a:r>
            <a:r>
              <a:rPr lang="en-US" altLang="ko-KR" sz="1100" dirty="0" smtClean="0"/>
              <a:t>55.9    46.2    25.3   26.0  24.3  25.2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2013.03.23  2013032301  </a:t>
            </a:r>
            <a:r>
              <a:rPr lang="ko-KR" altLang="en-US" sz="1100" dirty="0" smtClean="0"/>
              <a:t>김만수  통운상가신축공사          </a:t>
            </a:r>
            <a:r>
              <a:rPr lang="en-US" altLang="ko-KR" sz="1100" dirty="0" smtClean="0"/>
              <a:t>54.1     46.9   26.1   26.3  25.9  26.1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2013.03.24  2013032401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태인건설선우타운공사</a:t>
            </a:r>
            <a:r>
              <a:rPr lang="ko-KR" altLang="en-US" sz="1100" dirty="0" smtClean="0"/>
              <a:t>    </a:t>
            </a:r>
            <a:r>
              <a:rPr lang="en-US" altLang="ko-KR" sz="1100" dirty="0" smtClean="0"/>
              <a:t>53.5     46.6    28.5   30.7  27.8  28.3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2013.03.25  2013032501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마영토건상가건축공사</a:t>
            </a:r>
            <a:r>
              <a:rPr lang="ko-KR" altLang="en-US" sz="1100" dirty="0" smtClean="0"/>
              <a:t>    </a:t>
            </a:r>
            <a:r>
              <a:rPr lang="en-US" altLang="ko-KR" sz="1100" dirty="0" smtClean="0"/>
              <a:t>52.9     46.5    28.3   29.7  29.9  29.3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2013.03.26  2013032601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인우건설성우타운공사</a:t>
            </a:r>
            <a:r>
              <a:rPr lang="ko-KR" altLang="en-US" sz="1100" dirty="0" smtClean="0"/>
              <a:t>    </a:t>
            </a:r>
            <a:r>
              <a:rPr lang="en-US" altLang="ko-KR" sz="1100" dirty="0" smtClean="0"/>
              <a:t>52.4     46.1    29.2   29.1  30.7  29.2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2013.03.27  2013032701  </a:t>
            </a:r>
            <a:r>
              <a:rPr lang="ko-KR" altLang="en-US" sz="1100" dirty="0" smtClean="0"/>
              <a:t>김만수  연희산업개발아파트공사 </a:t>
            </a:r>
            <a:r>
              <a:rPr lang="en-US" altLang="ko-KR" sz="1100" dirty="0" smtClean="0"/>
              <a:t>51.3     46.2    28.5   28.6  27.8  28.3    N/mm2</a:t>
            </a:r>
            <a:endParaRPr lang="ko-KR" altLang="en-US" sz="1100" dirty="0" smtClean="0"/>
          </a:p>
        </p:txBody>
      </p:sp>
      <p:grpSp>
        <p:nvGrpSpPr>
          <p:cNvPr id="68" name="그룹 67"/>
          <p:cNvGrpSpPr/>
          <p:nvPr/>
        </p:nvGrpSpPr>
        <p:grpSpPr>
          <a:xfrm>
            <a:off x="243702" y="3933056"/>
            <a:ext cx="6381264" cy="2868693"/>
            <a:chOff x="243702" y="3933056"/>
            <a:chExt cx="6381264" cy="2868693"/>
          </a:xfrm>
        </p:grpSpPr>
        <p:sp>
          <p:nvSpPr>
            <p:cNvPr id="40" name="TextBox 39"/>
            <p:cNvSpPr txBox="1"/>
            <p:nvPr/>
          </p:nvSpPr>
          <p:spPr>
            <a:xfrm>
              <a:off x="2051720" y="4149080"/>
              <a:ext cx="26035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/>
                <a:t>물</a:t>
              </a:r>
              <a:r>
                <a:rPr lang="en-US" altLang="ko-KR" sz="1400" b="1" dirty="0" smtClean="0"/>
                <a:t>_</a:t>
              </a:r>
              <a:r>
                <a:rPr lang="ko-KR" altLang="en-US" sz="1400" b="1" dirty="0" err="1" smtClean="0"/>
                <a:t>시멘트비</a:t>
              </a:r>
              <a:r>
                <a:rPr lang="ko-KR" altLang="en-US" sz="1400" b="1" dirty="0" smtClean="0"/>
                <a:t> 공식 분석 그래프</a:t>
              </a:r>
              <a:endParaRPr lang="ko-KR" altLang="en-US" sz="1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60032" y="3933056"/>
              <a:ext cx="1745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FF0000"/>
                  </a:solidFill>
                </a:rPr>
                <a:t>∂</a:t>
              </a:r>
              <a:r>
                <a:rPr lang="en-US" altLang="ko-KR" sz="1000" b="1" dirty="0" smtClean="0">
                  <a:solidFill>
                    <a:srgbClr val="FF0000"/>
                  </a:solidFill>
                </a:rPr>
                <a:t>28</a:t>
              </a:r>
              <a:r>
                <a:rPr lang="en-US" altLang="ko-KR" sz="1400" b="1" dirty="0" smtClean="0">
                  <a:solidFill>
                    <a:srgbClr val="FF0000"/>
                  </a:solidFill>
                </a:rPr>
                <a:t>=18.2C/W+5.1</a:t>
              </a:r>
              <a:endParaRPr lang="ko-KR" altLang="en-US" sz="1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243702" y="4375043"/>
              <a:ext cx="6381264" cy="2426706"/>
              <a:chOff x="243702" y="4375043"/>
              <a:chExt cx="6381264" cy="2426706"/>
            </a:xfrm>
          </p:grpSpPr>
          <p:sp>
            <p:nvSpPr>
              <p:cNvPr id="10" name="다이아몬드 9"/>
              <p:cNvSpPr/>
              <p:nvPr/>
            </p:nvSpPr>
            <p:spPr>
              <a:xfrm>
                <a:off x="3339480" y="5311147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다이아몬드 10"/>
              <p:cNvSpPr/>
              <p:nvPr/>
            </p:nvSpPr>
            <p:spPr>
              <a:xfrm>
                <a:off x="3491880" y="5413852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다이아몬드 11"/>
              <p:cNvSpPr/>
              <p:nvPr/>
            </p:nvSpPr>
            <p:spPr>
              <a:xfrm>
                <a:off x="3327106" y="5475041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다이아몬드 12"/>
              <p:cNvSpPr/>
              <p:nvPr/>
            </p:nvSpPr>
            <p:spPr>
              <a:xfrm>
                <a:off x="3710339" y="5157192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다이아몬드 13"/>
              <p:cNvSpPr/>
              <p:nvPr/>
            </p:nvSpPr>
            <p:spPr>
              <a:xfrm>
                <a:off x="3851920" y="5291269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다이아몬드 14"/>
              <p:cNvSpPr/>
              <p:nvPr/>
            </p:nvSpPr>
            <p:spPr>
              <a:xfrm>
                <a:off x="4211960" y="5107497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다이아몬드 15"/>
              <p:cNvSpPr/>
              <p:nvPr/>
            </p:nvSpPr>
            <p:spPr>
              <a:xfrm>
                <a:off x="4435289" y="5157192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다이아몬드 16"/>
              <p:cNvSpPr/>
              <p:nvPr/>
            </p:nvSpPr>
            <p:spPr>
              <a:xfrm>
                <a:off x="4537114" y="5082749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다이아몬드 17"/>
              <p:cNvSpPr/>
              <p:nvPr/>
            </p:nvSpPr>
            <p:spPr>
              <a:xfrm>
                <a:off x="4572000" y="4993298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다이아몬드 18"/>
              <p:cNvSpPr/>
              <p:nvPr/>
            </p:nvSpPr>
            <p:spPr>
              <a:xfrm>
                <a:off x="4723321" y="4895662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다이아몬드 19"/>
              <p:cNvSpPr/>
              <p:nvPr/>
            </p:nvSpPr>
            <p:spPr>
              <a:xfrm>
                <a:off x="4875721" y="4908916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다이아몬드 20"/>
              <p:cNvSpPr/>
              <p:nvPr/>
            </p:nvSpPr>
            <p:spPr>
              <a:xfrm>
                <a:off x="5133056" y="4942928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다이아몬드 21"/>
              <p:cNvSpPr/>
              <p:nvPr/>
            </p:nvSpPr>
            <p:spPr>
              <a:xfrm>
                <a:off x="3616018" y="5229200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다이아몬드 22"/>
              <p:cNvSpPr/>
              <p:nvPr/>
            </p:nvSpPr>
            <p:spPr>
              <a:xfrm>
                <a:off x="2483768" y="5949280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다이아몬드 23"/>
              <p:cNvSpPr/>
              <p:nvPr/>
            </p:nvSpPr>
            <p:spPr>
              <a:xfrm>
                <a:off x="2771800" y="5661248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6" name="직선 연결선 25"/>
              <p:cNvCxnSpPr/>
              <p:nvPr/>
            </p:nvCxnSpPr>
            <p:spPr>
              <a:xfrm flipV="1">
                <a:off x="1979712" y="4725144"/>
                <a:ext cx="3744416" cy="129614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755576" y="6361317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0.5</a:t>
                </a:r>
                <a:endParaRPr lang="ko-KR" altLang="en-US" sz="12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060254" y="6341572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1.0</a:t>
                </a:r>
                <a:endParaRPr lang="ko-KR" altLang="en-US" sz="12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428406" y="6341572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1.5</a:t>
                </a:r>
                <a:endParaRPr lang="ko-KR" altLang="en-US" sz="12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868566" y="6361317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2.0</a:t>
                </a:r>
                <a:endParaRPr lang="ko-KR" altLang="en-US" sz="12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236718" y="6361317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2.5</a:t>
                </a:r>
                <a:endParaRPr lang="ko-KR" altLang="en-US" sz="12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559070" y="6493972"/>
                <a:ext cx="15808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/>
                  <a:t>물</a:t>
                </a:r>
                <a:r>
                  <a:rPr lang="en-US" altLang="ko-KR" sz="1400" b="1" dirty="0" smtClean="0"/>
                  <a:t>_</a:t>
                </a:r>
                <a:r>
                  <a:rPr lang="ko-KR" altLang="en-US" sz="1400" b="1" dirty="0" err="1" smtClean="0"/>
                  <a:t>시멘트비</a:t>
                </a:r>
                <a:r>
                  <a:rPr lang="ko-KR" altLang="en-US" sz="1400" b="1" dirty="0" smtClean="0"/>
                  <a:t> 역수</a:t>
                </a:r>
                <a:endParaRPr lang="ko-KR" altLang="en-US" sz="140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43702" y="4469364"/>
                <a:ext cx="400110" cy="2038379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en-US" altLang="ko-KR" sz="1400" b="1" dirty="0" smtClean="0"/>
                  <a:t>28</a:t>
                </a:r>
                <a:r>
                  <a:rPr lang="ko-KR" altLang="en-US" sz="1400" b="1" dirty="0" err="1" smtClean="0"/>
                  <a:t>일압축강도</a:t>
                </a:r>
                <a:r>
                  <a:rPr lang="en-US" altLang="ko-KR" sz="1400" b="1" dirty="0" smtClean="0"/>
                  <a:t>(N/mm2)</a:t>
                </a:r>
                <a:endParaRPr lang="ko-KR" altLang="en-US" sz="1400" b="1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59430" y="6186276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10</a:t>
                </a:r>
                <a:endParaRPr lang="ko-KR" altLang="en-US" sz="12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59430" y="5466196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20</a:t>
                </a:r>
                <a:endParaRPr lang="ko-KR" altLang="en-US" sz="12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69369" y="4767335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30</a:t>
                </a:r>
                <a:endParaRPr lang="ko-KR" altLang="en-US" sz="12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81743" y="4375043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35</a:t>
                </a:r>
                <a:endParaRPr lang="ko-KR" altLang="en-US" sz="12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59430" y="5127375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25</a:t>
                </a:r>
                <a:endParaRPr lang="ko-KR" altLang="en-US" sz="12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1804" y="5826236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15</a:t>
                </a:r>
                <a:endParaRPr lang="ko-KR" altLang="en-US" sz="1200" dirty="0"/>
              </a:p>
            </p:txBody>
          </p:sp>
          <p:cxnSp>
            <p:nvCxnSpPr>
              <p:cNvPr id="45" name="직선 연결선 44"/>
              <p:cNvCxnSpPr/>
              <p:nvPr/>
            </p:nvCxnSpPr>
            <p:spPr>
              <a:xfrm flipV="1">
                <a:off x="1197563" y="6257190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/>
              <p:cNvCxnSpPr/>
              <p:nvPr/>
            </p:nvCxnSpPr>
            <p:spPr>
              <a:xfrm flipV="1">
                <a:off x="1473221" y="6257190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 flipV="1">
                <a:off x="1741375" y="6257190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>
              <a:xfrm flipV="1">
                <a:off x="2019468" y="6257190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/>
              <p:nvPr/>
            </p:nvCxnSpPr>
            <p:spPr>
              <a:xfrm flipV="1">
                <a:off x="2555776" y="6247251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>
              <a:xfrm flipV="1">
                <a:off x="2843808" y="6247251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/>
              <p:cNvCxnSpPr/>
              <p:nvPr/>
            </p:nvCxnSpPr>
            <p:spPr>
              <a:xfrm flipV="1">
                <a:off x="3164092" y="6247251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/>
              <p:nvPr/>
            </p:nvCxnSpPr>
            <p:spPr>
              <a:xfrm flipV="1">
                <a:off x="3442185" y="6247251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/>
              <p:cNvCxnSpPr/>
              <p:nvPr/>
            </p:nvCxnSpPr>
            <p:spPr>
              <a:xfrm flipV="1">
                <a:off x="3966119" y="6259625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53"/>
              <p:cNvCxnSpPr/>
              <p:nvPr/>
            </p:nvCxnSpPr>
            <p:spPr>
              <a:xfrm flipV="1">
                <a:off x="4241777" y="6259625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연결선 54"/>
              <p:cNvCxnSpPr/>
              <p:nvPr/>
            </p:nvCxnSpPr>
            <p:spPr>
              <a:xfrm flipV="1">
                <a:off x="4509931" y="6259625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 55"/>
              <p:cNvCxnSpPr/>
              <p:nvPr/>
            </p:nvCxnSpPr>
            <p:spPr>
              <a:xfrm flipV="1">
                <a:off x="4788024" y="6259625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 flipV="1">
                <a:off x="5366523" y="6267129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57"/>
              <p:cNvCxnSpPr/>
              <p:nvPr/>
            </p:nvCxnSpPr>
            <p:spPr>
              <a:xfrm flipV="1">
                <a:off x="5642181" y="6267129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연결선 58"/>
              <p:cNvCxnSpPr/>
              <p:nvPr/>
            </p:nvCxnSpPr>
            <p:spPr>
              <a:xfrm flipV="1">
                <a:off x="5910335" y="6267129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59"/>
              <p:cNvCxnSpPr/>
              <p:nvPr/>
            </p:nvCxnSpPr>
            <p:spPr>
              <a:xfrm flipV="1">
                <a:off x="6188428" y="6267129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extBox 64"/>
          <p:cNvSpPr txBox="1"/>
          <p:nvPr/>
        </p:nvSpPr>
        <p:spPr>
          <a:xfrm>
            <a:off x="4860032" y="908720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2013.03.13  ~</a:t>
            </a:r>
            <a:endParaRPr lang="ko-KR" alt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5940152" y="908720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2013.03.27</a:t>
            </a:r>
            <a:endParaRPr lang="ko-KR" altLang="en-US" sz="1200" dirty="0"/>
          </a:p>
        </p:txBody>
      </p:sp>
      <p:sp>
        <p:nvSpPr>
          <p:cNvPr id="71" name="TextBox 70"/>
          <p:cNvSpPr txBox="1"/>
          <p:nvPr/>
        </p:nvSpPr>
        <p:spPr>
          <a:xfrm>
            <a:off x="4877475" y="4178897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rgbClr val="FF0000"/>
                </a:solidFill>
              </a:rPr>
              <a:t>할증계수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:1.12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1180</Words>
  <Application>Microsoft Office PowerPoint</Application>
  <PresentationFormat>화면 슬라이드 쇼(4:3)</PresentationFormat>
  <Paragraphs>285</Paragraphs>
  <Slides>24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24</vt:i4>
      </vt:variant>
    </vt:vector>
  </HeadingPairs>
  <TitlesOfParts>
    <vt:vector size="27" baseType="lpstr">
      <vt:lpstr>Office 테마</vt:lpstr>
      <vt:lpstr>훈민정음</vt:lpstr>
      <vt:lpstr>Image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차량관리 위치관제 메인 화면</vt:lpstr>
      <vt:lpstr>PowerPoint 프레젠테이션</vt:lpstr>
      <vt:lpstr>PowerPoint 프레젠테이션</vt:lpstr>
      <vt:lpstr>PowerPoint 프레젠테이션</vt:lpstr>
      <vt:lpstr>레미콘 각종 출하일보 출력물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Choco</cp:lastModifiedBy>
  <cp:revision>163</cp:revision>
  <cp:lastPrinted>2013-05-01T03:20:36Z</cp:lastPrinted>
  <dcterms:created xsi:type="dcterms:W3CDTF">2013-04-06T06:59:54Z</dcterms:created>
  <dcterms:modified xsi:type="dcterms:W3CDTF">2013-05-01T04:46:20Z</dcterms:modified>
</cp:coreProperties>
</file>